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71"/>
  </p:notesMasterIdLst>
  <p:sldIdLst>
    <p:sldId id="256" r:id="rId2"/>
    <p:sldId id="1569" r:id="rId3"/>
    <p:sldId id="259" r:id="rId4"/>
    <p:sldId id="260" r:id="rId5"/>
    <p:sldId id="284" r:id="rId6"/>
    <p:sldId id="261" r:id="rId7"/>
    <p:sldId id="289" r:id="rId8"/>
    <p:sldId id="1550" r:id="rId9"/>
    <p:sldId id="1549" r:id="rId10"/>
    <p:sldId id="1568" r:id="rId11"/>
    <p:sldId id="309" r:id="rId12"/>
    <p:sldId id="1674" r:id="rId13"/>
    <p:sldId id="310" r:id="rId14"/>
    <p:sldId id="1680" r:id="rId15"/>
    <p:sldId id="1687" r:id="rId16"/>
    <p:sldId id="1682" r:id="rId17"/>
    <p:sldId id="1565" r:id="rId18"/>
    <p:sldId id="1580" r:id="rId19"/>
    <p:sldId id="1566" r:id="rId20"/>
    <p:sldId id="1688" r:id="rId21"/>
    <p:sldId id="262" r:id="rId22"/>
    <p:sldId id="1551" r:id="rId23"/>
    <p:sldId id="1572" r:id="rId24"/>
    <p:sldId id="1573" r:id="rId25"/>
    <p:sldId id="1685" r:id="rId26"/>
    <p:sldId id="1694" r:id="rId27"/>
    <p:sldId id="302" r:id="rId28"/>
    <p:sldId id="291" r:id="rId29"/>
    <p:sldId id="268" r:id="rId30"/>
    <p:sldId id="295" r:id="rId31"/>
    <p:sldId id="294" r:id="rId32"/>
    <p:sldId id="308" r:id="rId33"/>
    <p:sldId id="270" r:id="rId34"/>
    <p:sldId id="292" r:id="rId35"/>
    <p:sldId id="303" r:id="rId36"/>
    <p:sldId id="1692" r:id="rId37"/>
    <p:sldId id="296" r:id="rId38"/>
    <p:sldId id="272" r:id="rId39"/>
    <p:sldId id="298" r:id="rId40"/>
    <p:sldId id="305" r:id="rId41"/>
    <p:sldId id="306" r:id="rId42"/>
    <p:sldId id="273" r:id="rId43"/>
    <p:sldId id="274" r:id="rId44"/>
    <p:sldId id="1554" r:id="rId45"/>
    <p:sldId id="300" r:id="rId46"/>
    <p:sldId id="299" r:id="rId47"/>
    <p:sldId id="1505" r:id="rId48"/>
    <p:sldId id="1506" r:id="rId49"/>
    <p:sldId id="1507" r:id="rId50"/>
    <p:sldId id="277" r:id="rId51"/>
    <p:sldId id="276" r:id="rId52"/>
    <p:sldId id="1567" r:id="rId53"/>
    <p:sldId id="278" r:id="rId54"/>
    <p:sldId id="1570" r:id="rId55"/>
    <p:sldId id="1527" r:id="rId56"/>
    <p:sldId id="1700" r:id="rId57"/>
    <p:sldId id="1701" r:id="rId58"/>
    <p:sldId id="1702" r:id="rId59"/>
    <p:sldId id="1492" r:id="rId60"/>
    <p:sldId id="1691" r:id="rId61"/>
    <p:sldId id="1703" r:id="rId62"/>
    <p:sldId id="411" r:id="rId63"/>
    <p:sldId id="1526" r:id="rId64"/>
    <p:sldId id="1571" r:id="rId65"/>
    <p:sldId id="1698" r:id="rId66"/>
    <p:sldId id="1585" r:id="rId67"/>
    <p:sldId id="1699" r:id="rId68"/>
    <p:sldId id="1587" r:id="rId69"/>
    <p:sldId id="288"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3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4"/>
    <p:restoredTop sz="94605" autoAdjust="0"/>
  </p:normalViewPr>
  <p:slideViewPr>
    <p:cSldViewPr snapToGrid="0">
      <p:cViewPr>
        <p:scale>
          <a:sx n="148" d="100"/>
          <a:sy n="148" d="100"/>
        </p:scale>
        <p:origin x="131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9013F-8992-4172-9521-CB641C92F836}" type="datetimeFigureOut">
              <a:rPr lang="zh-CN" altLang="en-US" smtClean="0"/>
              <a:t>2019/7/26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3FF32-708D-44A8-B37E-8BDFE68727DD}" type="slidenum">
              <a:rPr lang="zh-CN" altLang="en-US" smtClean="0"/>
              <a:t>‹#›</a:t>
            </a:fld>
            <a:endParaRPr lang="zh-CN" altLang="en-US"/>
          </a:p>
        </p:txBody>
      </p:sp>
    </p:spTree>
    <p:extLst>
      <p:ext uri="{BB962C8B-B14F-4D97-AF65-F5344CB8AC3E}">
        <p14:creationId xmlns:p14="http://schemas.microsoft.com/office/powerpoint/2010/main" val="8556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Cori system at the National Energy</a:t>
            </a:r>
          </a:p>
          <a:p>
            <a:r>
              <a:rPr lang="en-US" sz="1200" kern="1200" dirty="0">
                <a:solidFill>
                  <a:schemeClr val="tx1"/>
                </a:solidFill>
                <a:effectLst/>
                <a:latin typeface="+mn-lt"/>
                <a:ea typeface="+mn-ea"/>
                <a:cs typeface="+mn-cs"/>
              </a:rPr>
              <a:t>Research </a:t>
            </a:r>
            <a:r>
              <a:rPr lang="en-US" sz="1200" kern="1200" dirty="0" err="1">
                <a:solidFill>
                  <a:schemeClr val="tx1"/>
                </a:solidFill>
                <a:effectLst/>
                <a:latin typeface="+mn-lt"/>
                <a:ea typeface="+mn-ea"/>
                <a:cs typeface="+mn-cs"/>
              </a:rPr>
              <a:t>Scienti.c</a:t>
            </a:r>
            <a:r>
              <a:rPr lang="en-US" sz="1200" kern="1200" dirty="0">
                <a:solidFill>
                  <a:schemeClr val="tx1"/>
                </a:solidFill>
                <a:effectLst/>
                <a:latin typeface="+mn-lt"/>
                <a:ea typeface="+mn-ea"/>
                <a:cs typeface="+mn-cs"/>
              </a:rPr>
              <a:t> Computing Center (NERSC) [38], uses CRAY’s</a:t>
            </a:r>
          </a:p>
          <a:p>
            <a:r>
              <a:rPr lang="en-US" sz="1200" kern="1200" dirty="0" err="1">
                <a:solidFill>
                  <a:schemeClr val="tx1"/>
                </a:solidFill>
                <a:effectLst/>
                <a:latin typeface="+mn-lt"/>
                <a:ea typeface="+mn-ea"/>
                <a:cs typeface="+mn-cs"/>
              </a:rPr>
              <a:t>Datawarp</a:t>
            </a:r>
            <a:r>
              <a:rPr lang="en-US" sz="1200" kern="1200" dirty="0">
                <a:solidFill>
                  <a:schemeClr val="tx1"/>
                </a:solidFill>
                <a:effectLst/>
                <a:latin typeface="+mn-lt"/>
                <a:ea typeface="+mn-ea"/>
                <a:cs typeface="+mn-cs"/>
              </a:rPr>
              <a:t> technology [16]. Los Alamos National Laboratory Trinity</a:t>
            </a:r>
          </a:p>
          <a:p>
            <a:r>
              <a:rPr lang="en-US" sz="1200" kern="1200" dirty="0">
                <a:solidFill>
                  <a:schemeClr val="tx1"/>
                </a:solidFill>
                <a:effectLst/>
                <a:latin typeface="+mn-lt"/>
                <a:ea typeface="+mn-ea"/>
                <a:cs typeface="+mn-cs"/>
              </a:rPr>
              <a:t>supercomputer [34] uses burst </a:t>
            </a:r>
            <a:r>
              <a:rPr lang="en-US" sz="1200" kern="1200" dirty="0" err="1">
                <a:solidFill>
                  <a:schemeClr val="tx1"/>
                </a:solidFill>
                <a:effectLst/>
                <a:latin typeface="+mn-lt"/>
                <a:ea typeface="+mn-ea"/>
                <a:cs typeface="+mn-cs"/>
              </a:rPr>
              <a:t>bu.ers</a:t>
            </a:r>
            <a:r>
              <a:rPr lang="en-US" sz="1200" kern="1200" dirty="0">
                <a:solidFill>
                  <a:schemeClr val="tx1"/>
                </a:solidFill>
                <a:effectLst/>
                <a:latin typeface="+mn-lt"/>
                <a:ea typeface="+mn-ea"/>
                <a:cs typeface="+mn-cs"/>
              </a:rPr>
              <a:t> with a 3.7 PB capacity</a:t>
            </a:r>
          </a:p>
          <a:p>
            <a:r>
              <a:rPr lang="en-US" sz="1200" kern="1200" dirty="0">
                <a:solidFill>
                  <a:schemeClr val="tx1"/>
                </a:solidFill>
                <a:effectLst/>
                <a:latin typeface="+mn-lt"/>
                <a:ea typeface="+mn-ea"/>
                <a:cs typeface="+mn-cs"/>
              </a:rPr>
              <a:t>and 3.3 TB/s bandwidth. Summit in Oak Ridge National Lab is also</a:t>
            </a:r>
          </a:p>
          <a:p>
            <a:r>
              <a:rPr lang="en-US" sz="1200" kern="1200" dirty="0">
                <a:solidFill>
                  <a:schemeClr val="tx1"/>
                </a:solidFill>
                <a:effectLst/>
                <a:latin typeface="+mn-lt"/>
                <a:ea typeface="+mn-ea"/>
                <a:cs typeface="+mn-cs"/>
              </a:rPr>
              <a:t>projected to employ fast local NVMe storage for </a:t>
            </a:r>
            <a:r>
              <a:rPr lang="en-US" sz="1200" kern="1200" dirty="0" err="1">
                <a:solidFill>
                  <a:schemeClr val="tx1"/>
                </a:solidFill>
                <a:effectLst/>
                <a:latin typeface="+mn-lt"/>
                <a:ea typeface="+mn-ea"/>
                <a:cs typeface="+mn-cs"/>
              </a:rPr>
              <a:t>bu.ering</a:t>
            </a:r>
            <a:r>
              <a:rPr lang="en-US" sz="1200" kern="1200" dirty="0">
                <a:solidFill>
                  <a:schemeClr val="tx1"/>
                </a:solidFill>
                <a:effectLst/>
                <a:latin typeface="+mn-lt"/>
                <a:ea typeface="+mn-ea"/>
                <a:cs typeface="+mn-cs"/>
              </a:rPr>
              <a:t> [54].</a:t>
            </a:r>
          </a:p>
          <a:p>
            <a:endParaRPr lang="en-US" dirty="0"/>
          </a:p>
        </p:txBody>
      </p:sp>
      <p:sp>
        <p:nvSpPr>
          <p:cNvPr id="4" name="Slide Number Placeholder 3"/>
          <p:cNvSpPr>
            <a:spLocks noGrp="1"/>
          </p:cNvSpPr>
          <p:nvPr>
            <p:ph type="sldNum" sz="quarter" idx="5"/>
          </p:nvPr>
        </p:nvSpPr>
        <p:spPr/>
        <p:txBody>
          <a:bodyPr/>
          <a:lstStyle/>
          <a:p>
            <a:fld id="{2003FF32-708D-44A8-B37E-8BDFE68727DD}" type="slidenum">
              <a:rPr lang="zh-CN" altLang="en-US" smtClean="0"/>
              <a:t>25</a:t>
            </a:fld>
            <a:endParaRPr lang="zh-CN" altLang="en-US"/>
          </a:p>
        </p:txBody>
      </p:sp>
    </p:spTree>
    <p:extLst>
      <p:ext uri="{BB962C8B-B14F-4D97-AF65-F5344CB8AC3E}">
        <p14:creationId xmlns:p14="http://schemas.microsoft.com/office/powerpoint/2010/main" val="4015982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003FF32-708D-44A8-B37E-8BDFE68727DD}" type="slidenum">
              <a:rPr lang="zh-CN" altLang="en-US" smtClean="0"/>
              <a:t>36</a:t>
            </a:fld>
            <a:endParaRPr lang="zh-CN" altLang="en-US"/>
          </a:p>
        </p:txBody>
      </p:sp>
    </p:spTree>
    <p:extLst>
      <p:ext uri="{BB962C8B-B14F-4D97-AF65-F5344CB8AC3E}">
        <p14:creationId xmlns:p14="http://schemas.microsoft.com/office/powerpoint/2010/main" val="3323434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FF32-708D-44A8-B37E-8BDFE68727DD}" type="slidenum">
              <a:rPr lang="zh-CN" altLang="en-US" smtClean="0"/>
              <a:t>60</a:t>
            </a:fld>
            <a:endParaRPr lang="zh-CN" altLang="en-US"/>
          </a:p>
        </p:txBody>
      </p:sp>
    </p:spTree>
    <p:extLst>
      <p:ext uri="{BB962C8B-B14F-4D97-AF65-F5344CB8AC3E}">
        <p14:creationId xmlns:p14="http://schemas.microsoft.com/office/powerpoint/2010/main" val="2035720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FB8EDA-29BF-44EC-B8A4-A108F37CD2BA}" type="slidenum">
              <a:rPr lang="zh-CN" altLang="en-US" smtClean="0"/>
              <a:t>62</a:t>
            </a:fld>
            <a:endParaRPr lang="zh-CN" altLang="en-US"/>
          </a:p>
        </p:txBody>
      </p:sp>
    </p:spTree>
    <p:extLst>
      <p:ext uri="{BB962C8B-B14F-4D97-AF65-F5344CB8AC3E}">
        <p14:creationId xmlns:p14="http://schemas.microsoft.com/office/powerpoint/2010/main" val="2002066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B0F31F5-F240-449C-8472-79BFBB9A9F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5" y="0"/>
            <a:ext cx="9144524" cy="6858000"/>
          </a:xfrm>
          <a:prstGeom prst="rect">
            <a:avLst/>
          </a:prstGeom>
        </p:spPr>
      </p:pic>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AA926FD-42F5-4A47-BF07-6EAFC3A5115C}" type="datetime1">
              <a:rPr lang="zh-CN" altLang="en-US" smtClean="0"/>
              <a:t>2019/7/26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1061746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FB615AC-D751-4E27-B456-9DE41D3939EF}" type="datetime1">
              <a:rPr lang="zh-CN" altLang="en-US" smtClean="0"/>
              <a:t>2019/7/26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26806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DB2FFB-3209-4C79-9707-2A69712026A7}" type="datetime1">
              <a:rPr lang="zh-CN" altLang="en-US" smtClean="0"/>
              <a:t>2019/7/26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216144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20A98D-1912-4838-BA78-DC230BB41681}" type="datetime1">
              <a:rPr lang="zh-CN" altLang="en-US" smtClean="0"/>
              <a:t>2019/7/26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74166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19861FA-3FC2-40EE-8FC8-FA8C1FC486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5" y="0"/>
            <a:ext cx="9144524" cy="6858000"/>
          </a:xfrm>
          <a:prstGeom prst="rect">
            <a:avLst/>
          </a:prstGeom>
        </p:spPr>
      </p:pic>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696C9A6-75E7-4683-9426-420D687CAA32}" type="datetime1">
              <a:rPr lang="zh-CN" altLang="en-US" smtClean="0"/>
              <a:t>2019/7/26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296783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392E552-DAA8-44D9-A8D3-D3CCD9000F9F}" type="datetime1">
              <a:rPr lang="zh-CN" altLang="en-US" smtClean="0"/>
              <a:t>2019/7/26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1800076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B04CC2E-F566-40ED-9650-13EB63562CDE}" type="datetime1">
              <a:rPr lang="zh-CN" altLang="en-US" smtClean="0"/>
              <a:t>2019/7/26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425896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787A2B9-B79A-47DA-B9D1-C696B44C1BB9}" type="datetime1">
              <a:rPr lang="zh-CN" altLang="en-US" smtClean="0"/>
              <a:t>2019/7/26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1858494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558A9-BF4A-4183-A6CC-670B3CBC06C0}" type="datetime1">
              <a:rPr lang="zh-CN" altLang="en-US" smtClean="0"/>
              <a:t>2019/7/26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208387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B2F2C60-A7E0-44E9-8C56-071144B4AC9B}" type="datetime1">
              <a:rPr lang="zh-CN" altLang="en-US" smtClean="0"/>
              <a:t>2019/7/26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320790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4CAF91-989D-4E3C-8E0E-C0A029F50A1C}" type="datetime1">
              <a:rPr lang="zh-CN" altLang="en-US" smtClean="0"/>
              <a:t>2019/7/26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F0B86A-3B10-4477-8AC6-12E7D7B5209B}" type="slidenum">
              <a:rPr lang="zh-CN" altLang="en-US" smtClean="0"/>
              <a:t>‹#›</a:t>
            </a:fld>
            <a:endParaRPr lang="zh-CN" altLang="en-US"/>
          </a:p>
        </p:txBody>
      </p:sp>
    </p:spTree>
    <p:extLst>
      <p:ext uri="{BB962C8B-B14F-4D97-AF65-F5344CB8AC3E}">
        <p14:creationId xmlns:p14="http://schemas.microsoft.com/office/powerpoint/2010/main" val="90892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1A8A468-508A-46B2-A1B5-C1DEBCBA17CB}"/>
              </a:ext>
            </a:extLst>
          </p:cNvPr>
          <p:cNvSpPr/>
          <p:nvPr userDrawn="1"/>
        </p:nvSpPr>
        <p:spPr>
          <a:xfrm>
            <a:off x="-525" y="6371617"/>
            <a:ext cx="914452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64A3A892-A2BC-4BB9-9C98-2836E1D1DF8A}" type="datetime1">
              <a:rPr lang="zh-CN" altLang="en-US" smtClean="0"/>
              <a:t>2019/7/26</a:t>
            </a:fld>
            <a:endParaRPr lang="zh-CN" altLang="en-US" dirty="0"/>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dirty="0"/>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17F0B86A-3B10-4477-8AC6-12E7D7B5209B}" type="slidenum">
              <a:rPr lang="zh-CN" altLang="en-US" smtClean="0"/>
              <a:pPr/>
              <a:t>‹#›</a:t>
            </a:fld>
            <a:endParaRPr lang="zh-CN" altLang="en-US" dirty="0"/>
          </a:p>
        </p:txBody>
      </p:sp>
    </p:spTree>
    <p:extLst>
      <p:ext uri="{BB962C8B-B14F-4D97-AF65-F5344CB8AC3E}">
        <p14:creationId xmlns:p14="http://schemas.microsoft.com/office/powerpoint/2010/main" val="38344310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363" indent="-360363"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363"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8888" indent="-268288"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288"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2.emf"/></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45.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49B0B-7567-4144-8BD1-AA22CEFCC845}"/>
              </a:ext>
            </a:extLst>
          </p:cNvPr>
          <p:cNvSpPr>
            <a:spLocks noGrp="1"/>
          </p:cNvSpPr>
          <p:nvPr>
            <p:ph type="ctrTitle"/>
          </p:nvPr>
        </p:nvSpPr>
        <p:spPr>
          <a:xfrm>
            <a:off x="0" y="1776460"/>
            <a:ext cx="9144000" cy="1319041"/>
          </a:xfrm>
        </p:spPr>
        <p:txBody>
          <a:bodyPr>
            <a:normAutofit fontScale="90000"/>
          </a:bodyPr>
          <a:lstStyle/>
          <a:p>
            <a:pPr>
              <a:lnSpc>
                <a:spcPct val="130000"/>
              </a:lnSpc>
            </a:pPr>
            <a:r>
              <a:rPr lang="zh-CN" altLang="en-US" dirty="0"/>
              <a:t>新型智能计算机系统</a:t>
            </a:r>
            <a:br>
              <a:rPr lang="en-US" altLang="zh-CN" dirty="0"/>
            </a:br>
            <a:r>
              <a:rPr lang="zh-CN" altLang="en-US" dirty="0"/>
              <a:t>论证报告</a:t>
            </a:r>
          </a:p>
        </p:txBody>
      </p:sp>
      <p:sp>
        <p:nvSpPr>
          <p:cNvPr id="3" name="副标题 2">
            <a:extLst>
              <a:ext uri="{FF2B5EF4-FFF2-40B4-BE49-F238E27FC236}">
                <a16:creationId xmlns:a16="http://schemas.microsoft.com/office/drawing/2014/main" id="{8A912802-D844-4FEC-B8E3-F5CE50D93142}"/>
              </a:ext>
            </a:extLst>
          </p:cNvPr>
          <p:cNvSpPr>
            <a:spLocks noGrp="1"/>
          </p:cNvSpPr>
          <p:nvPr>
            <p:ph type="subTitle" idx="1"/>
          </p:nvPr>
        </p:nvSpPr>
        <p:spPr>
          <a:xfrm>
            <a:off x="1159778" y="4578926"/>
            <a:ext cx="6858000" cy="1106713"/>
          </a:xfrm>
        </p:spPr>
        <p:txBody>
          <a:bodyPr/>
          <a:lstStyle/>
          <a:p>
            <a:r>
              <a:rPr lang="zh-CN" altLang="en-US" dirty="0"/>
              <a:t>汇报人：陈刚</a:t>
            </a:r>
          </a:p>
        </p:txBody>
      </p:sp>
      <p:sp>
        <p:nvSpPr>
          <p:cNvPr id="5" name="矩形 4">
            <a:extLst>
              <a:ext uri="{FF2B5EF4-FFF2-40B4-BE49-F238E27FC236}">
                <a16:creationId xmlns:a16="http://schemas.microsoft.com/office/drawing/2014/main" id="{B33E6FAF-58D8-43BC-A7CF-F54CA3C7D68E}"/>
              </a:ext>
            </a:extLst>
          </p:cNvPr>
          <p:cNvSpPr/>
          <p:nvPr/>
        </p:nvSpPr>
        <p:spPr>
          <a:xfrm>
            <a:off x="3977072" y="5932115"/>
            <a:ext cx="1223412" cy="369332"/>
          </a:xfrm>
          <a:prstGeom prst="rect">
            <a:avLst/>
          </a:prstGeom>
        </p:spPr>
        <p:txBody>
          <a:bodyPr wrap="none">
            <a:spAutoFit/>
          </a:bodyPr>
          <a:lstStyle/>
          <a:p>
            <a:r>
              <a:rPr lang="en-US" altLang="zh-CN" dirty="0">
                <a:solidFill>
                  <a:srgbClr val="002060"/>
                </a:solidFill>
              </a:rPr>
              <a:t>2019</a:t>
            </a:r>
            <a:r>
              <a:rPr lang="zh-CN" altLang="en-US" dirty="0">
                <a:solidFill>
                  <a:srgbClr val="002060"/>
                </a:solidFill>
              </a:rPr>
              <a:t>年</a:t>
            </a:r>
            <a:r>
              <a:rPr lang="en-US" altLang="zh-CN" dirty="0">
                <a:solidFill>
                  <a:srgbClr val="002060"/>
                </a:solidFill>
              </a:rPr>
              <a:t>7</a:t>
            </a:r>
            <a:r>
              <a:rPr lang="zh-CN" altLang="en-US" dirty="0">
                <a:solidFill>
                  <a:srgbClr val="002060"/>
                </a:solidFill>
              </a:rPr>
              <a:t>月</a:t>
            </a:r>
          </a:p>
        </p:txBody>
      </p:sp>
    </p:spTree>
    <p:extLst>
      <p:ext uri="{BB962C8B-B14F-4D97-AF65-F5344CB8AC3E}">
        <p14:creationId xmlns:p14="http://schemas.microsoft.com/office/powerpoint/2010/main" val="174883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1DE82-5831-4818-9F96-D395AEEED050}"/>
              </a:ext>
            </a:extLst>
          </p:cNvPr>
          <p:cNvSpPr>
            <a:spLocks noGrp="1"/>
          </p:cNvSpPr>
          <p:nvPr>
            <p:ph type="title"/>
          </p:nvPr>
        </p:nvSpPr>
        <p:spPr/>
        <p:txBody>
          <a:bodyPr/>
          <a:lstStyle/>
          <a:p>
            <a:r>
              <a:rPr lang="zh-CN" altLang="en-US" dirty="0"/>
              <a:t>项目目标</a:t>
            </a:r>
          </a:p>
        </p:txBody>
      </p:sp>
      <p:sp>
        <p:nvSpPr>
          <p:cNvPr id="3" name="内容占位符 2">
            <a:extLst>
              <a:ext uri="{FF2B5EF4-FFF2-40B4-BE49-F238E27FC236}">
                <a16:creationId xmlns:a16="http://schemas.microsoft.com/office/drawing/2014/main" id="{0318D9E3-6AF7-46EE-99FA-E743A158A4DB}"/>
              </a:ext>
            </a:extLst>
          </p:cNvPr>
          <p:cNvSpPr>
            <a:spLocks noGrp="1"/>
          </p:cNvSpPr>
          <p:nvPr>
            <p:ph idx="1"/>
          </p:nvPr>
        </p:nvSpPr>
        <p:spPr>
          <a:xfrm>
            <a:off x="201065" y="1018267"/>
            <a:ext cx="8883941" cy="5637402"/>
          </a:xfrm>
        </p:spPr>
        <p:txBody>
          <a:bodyPr/>
          <a:lstStyle/>
          <a:p>
            <a:pPr>
              <a:lnSpc>
                <a:spcPct val="150000"/>
              </a:lnSpc>
            </a:pPr>
            <a:r>
              <a:rPr lang="zh-CN" altLang="en-US" dirty="0"/>
              <a:t>研发面向新一代人工智能、面向科研的云端协同</a:t>
            </a:r>
            <a:r>
              <a:rPr lang="zh-CN" altLang="en-US" dirty="0">
                <a:solidFill>
                  <a:srgbClr val="C00000"/>
                </a:solidFill>
              </a:rPr>
              <a:t>新型智能计算机系统，</a:t>
            </a:r>
            <a:r>
              <a:rPr lang="zh-CN" altLang="en-US" dirty="0"/>
              <a:t>为之江实验室人工智能等科学研究提供</a:t>
            </a:r>
            <a:r>
              <a:rPr lang="zh-CN" altLang="en-US" dirty="0">
                <a:solidFill>
                  <a:srgbClr val="C00000"/>
                </a:solidFill>
              </a:rPr>
              <a:t>强大计算能力支撑</a:t>
            </a:r>
            <a:endParaRPr lang="en-US" altLang="zh-CN" dirty="0"/>
          </a:p>
          <a:p>
            <a:pPr>
              <a:lnSpc>
                <a:spcPct val="150000"/>
              </a:lnSpc>
            </a:pPr>
            <a:r>
              <a:rPr lang="zh-CN" altLang="en-US" dirty="0"/>
              <a:t>研发应用在新型智能计算机系统中的若干</a:t>
            </a:r>
            <a:r>
              <a:rPr lang="zh-CN" altLang="en-US" dirty="0">
                <a:solidFill>
                  <a:srgbClr val="C00000"/>
                </a:solidFill>
              </a:rPr>
              <a:t>关键芯片</a:t>
            </a:r>
            <a:endParaRPr lang="en-US" altLang="zh-CN" dirty="0">
              <a:solidFill>
                <a:srgbClr val="C00000"/>
              </a:solidFill>
            </a:endParaRPr>
          </a:p>
          <a:p>
            <a:pPr>
              <a:lnSpc>
                <a:spcPct val="150000"/>
              </a:lnSpc>
            </a:pPr>
            <a:r>
              <a:rPr lang="zh-CN" altLang="en-US" dirty="0"/>
              <a:t>为面向人工智能的新一代计算模型、体系结构、芯片器件、基础软件、智能应用研发提供</a:t>
            </a:r>
            <a:r>
              <a:rPr lang="zh-CN" altLang="en-US" dirty="0">
                <a:solidFill>
                  <a:srgbClr val="C00000"/>
                </a:solidFill>
              </a:rPr>
              <a:t>实验验证平台</a:t>
            </a:r>
            <a:endParaRPr lang="en-US" altLang="zh-CN" dirty="0">
              <a:solidFill>
                <a:srgbClr val="C00000"/>
              </a:solidFill>
            </a:endParaRPr>
          </a:p>
          <a:p>
            <a:pPr>
              <a:lnSpc>
                <a:spcPct val="150000"/>
              </a:lnSpc>
            </a:pPr>
            <a:r>
              <a:rPr lang="zh-CN" altLang="en-US" dirty="0"/>
              <a:t>承载人工智能开源开放平台、人工智能先进算法平台，形成人工智能的“之江”</a:t>
            </a:r>
            <a:r>
              <a:rPr lang="zh-CN" altLang="en-US" dirty="0">
                <a:solidFill>
                  <a:srgbClr val="C00000"/>
                </a:solidFill>
              </a:rPr>
              <a:t>生态系统</a:t>
            </a:r>
            <a:r>
              <a:rPr lang="zh-CN" altLang="en-US" dirty="0"/>
              <a:t>， </a:t>
            </a:r>
            <a:r>
              <a:rPr lang="zh-CN" altLang="en-US" dirty="0">
                <a:solidFill>
                  <a:srgbClr val="C00000"/>
                </a:solidFill>
              </a:rPr>
              <a:t>打响之江实验室的人工智能品牌</a:t>
            </a:r>
            <a:r>
              <a:rPr lang="zh-CN" altLang="en-US" dirty="0"/>
              <a:t>，促进我国人工智能研究水平和应用能力的进一步提升</a:t>
            </a:r>
          </a:p>
        </p:txBody>
      </p:sp>
      <p:sp>
        <p:nvSpPr>
          <p:cNvPr id="4" name="灯片编号占位符 3">
            <a:extLst>
              <a:ext uri="{FF2B5EF4-FFF2-40B4-BE49-F238E27FC236}">
                <a16:creationId xmlns:a16="http://schemas.microsoft.com/office/drawing/2014/main" id="{29313F69-13C0-42C3-BC81-E69575DD6645}"/>
              </a:ext>
            </a:extLst>
          </p:cNvPr>
          <p:cNvSpPr>
            <a:spLocks noGrp="1"/>
          </p:cNvSpPr>
          <p:nvPr>
            <p:ph type="sldNum" sz="quarter" idx="12"/>
          </p:nvPr>
        </p:nvSpPr>
        <p:spPr/>
        <p:txBody>
          <a:bodyPr/>
          <a:lstStyle/>
          <a:p>
            <a:fld id="{17F0B86A-3B10-4477-8AC6-12E7D7B5209B}" type="slidenum">
              <a:rPr lang="zh-CN" altLang="en-US" smtClean="0"/>
              <a:t>10</a:t>
            </a:fld>
            <a:endParaRPr lang="zh-CN" altLang="en-US"/>
          </a:p>
        </p:txBody>
      </p:sp>
    </p:spTree>
    <p:extLst>
      <p:ext uri="{BB962C8B-B14F-4D97-AF65-F5344CB8AC3E}">
        <p14:creationId xmlns:p14="http://schemas.microsoft.com/office/powerpoint/2010/main" val="160299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91E5C-21E7-4B72-B9A8-F414757C571D}"/>
              </a:ext>
            </a:extLst>
          </p:cNvPr>
          <p:cNvSpPr>
            <a:spLocks noGrp="1"/>
          </p:cNvSpPr>
          <p:nvPr>
            <p:ph type="title"/>
          </p:nvPr>
        </p:nvSpPr>
        <p:spPr/>
        <p:txBody>
          <a:bodyPr/>
          <a:lstStyle/>
          <a:p>
            <a:r>
              <a:rPr lang="zh-CN" altLang="en-US" dirty="0"/>
              <a:t>任务分解与课题设置</a:t>
            </a:r>
          </a:p>
        </p:txBody>
      </p:sp>
      <p:sp>
        <p:nvSpPr>
          <p:cNvPr id="4" name="灯片编号占位符 3">
            <a:extLst>
              <a:ext uri="{FF2B5EF4-FFF2-40B4-BE49-F238E27FC236}">
                <a16:creationId xmlns:a16="http://schemas.microsoft.com/office/drawing/2014/main" id="{E61AE18B-9C6E-4D20-B2CA-1A2B48365AB6}"/>
              </a:ext>
            </a:extLst>
          </p:cNvPr>
          <p:cNvSpPr>
            <a:spLocks noGrp="1"/>
          </p:cNvSpPr>
          <p:nvPr>
            <p:ph type="sldNum" sz="quarter" idx="12"/>
          </p:nvPr>
        </p:nvSpPr>
        <p:spPr/>
        <p:txBody>
          <a:bodyPr/>
          <a:lstStyle/>
          <a:p>
            <a:fld id="{17F0B86A-3B10-4477-8AC6-12E7D7B5209B}" type="slidenum">
              <a:rPr lang="zh-CN" altLang="en-US" smtClean="0"/>
              <a:t>11</a:t>
            </a:fld>
            <a:endParaRPr lang="zh-CN" altLang="en-US"/>
          </a:p>
        </p:txBody>
      </p:sp>
      <p:sp>
        <p:nvSpPr>
          <p:cNvPr id="5" name="矩形: 圆角 4">
            <a:extLst>
              <a:ext uri="{FF2B5EF4-FFF2-40B4-BE49-F238E27FC236}">
                <a16:creationId xmlns:a16="http://schemas.microsoft.com/office/drawing/2014/main" id="{23973AB5-F7D6-494E-8DDD-83680617E8A3}"/>
              </a:ext>
            </a:extLst>
          </p:cNvPr>
          <p:cNvSpPr/>
          <p:nvPr/>
        </p:nvSpPr>
        <p:spPr>
          <a:xfrm>
            <a:off x="221672" y="4088074"/>
            <a:ext cx="8714493" cy="10252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30000"/>
              </a:lnSpc>
            </a:pPr>
            <a:r>
              <a:rPr lang="zh-CN" altLang="en-US" dirty="0"/>
              <a:t>课题一</a:t>
            </a:r>
            <a:endParaRPr lang="en-US" altLang="zh-CN" dirty="0"/>
          </a:p>
          <a:p>
            <a:pPr algn="ctr">
              <a:lnSpc>
                <a:spcPct val="130000"/>
              </a:lnSpc>
            </a:pPr>
            <a:r>
              <a:rPr lang="zh-CN" altLang="en-US" sz="2000" dirty="0"/>
              <a:t>新型智能计算机</a:t>
            </a:r>
          </a:p>
        </p:txBody>
      </p:sp>
      <p:sp>
        <p:nvSpPr>
          <p:cNvPr id="7" name="矩形: 圆角 6">
            <a:extLst>
              <a:ext uri="{FF2B5EF4-FFF2-40B4-BE49-F238E27FC236}">
                <a16:creationId xmlns:a16="http://schemas.microsoft.com/office/drawing/2014/main" id="{083A9F2A-DB15-4400-BD46-A0FBC2531107}"/>
              </a:ext>
            </a:extLst>
          </p:cNvPr>
          <p:cNvSpPr/>
          <p:nvPr/>
        </p:nvSpPr>
        <p:spPr>
          <a:xfrm>
            <a:off x="221672" y="5535195"/>
            <a:ext cx="8714509" cy="102523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30000"/>
              </a:lnSpc>
            </a:pPr>
            <a:r>
              <a:rPr lang="zh-CN" altLang="en-US" dirty="0"/>
              <a:t>课题二</a:t>
            </a:r>
            <a:endParaRPr lang="en-US" altLang="zh-CN" dirty="0"/>
          </a:p>
          <a:p>
            <a:pPr algn="ctr">
              <a:lnSpc>
                <a:spcPct val="130000"/>
              </a:lnSpc>
            </a:pPr>
            <a:r>
              <a:rPr lang="zh-CN" altLang="en-US" sz="2000"/>
              <a:t>新型架构芯片</a:t>
            </a:r>
            <a:r>
              <a:rPr lang="zh-CN" altLang="en-US" sz="2000" dirty="0"/>
              <a:t>（类脑芯片、存算一体芯片）</a:t>
            </a:r>
          </a:p>
        </p:txBody>
      </p:sp>
      <p:sp>
        <p:nvSpPr>
          <p:cNvPr id="9" name="矩形: 圆角 8">
            <a:extLst>
              <a:ext uri="{FF2B5EF4-FFF2-40B4-BE49-F238E27FC236}">
                <a16:creationId xmlns:a16="http://schemas.microsoft.com/office/drawing/2014/main" id="{EF512929-F96D-4AA8-8A68-083D00F0FDBC}"/>
              </a:ext>
            </a:extLst>
          </p:cNvPr>
          <p:cNvSpPr/>
          <p:nvPr/>
        </p:nvSpPr>
        <p:spPr>
          <a:xfrm>
            <a:off x="221672" y="2640953"/>
            <a:ext cx="8714509" cy="102523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30000"/>
              </a:lnSpc>
            </a:pPr>
            <a:r>
              <a:rPr lang="zh-CN" altLang="en-US" dirty="0"/>
              <a:t>课题三</a:t>
            </a:r>
            <a:endParaRPr lang="en-US" altLang="zh-CN" dirty="0"/>
          </a:p>
          <a:p>
            <a:pPr algn="ctr">
              <a:lnSpc>
                <a:spcPct val="130000"/>
              </a:lnSpc>
            </a:pPr>
            <a:r>
              <a:rPr lang="zh-CN" altLang="en-US" sz="2000" dirty="0"/>
              <a:t>应用支撑环境与管理平台</a:t>
            </a:r>
          </a:p>
        </p:txBody>
      </p:sp>
      <p:cxnSp>
        <p:nvCxnSpPr>
          <p:cNvPr id="26" name="直接箭头连接符 25">
            <a:extLst>
              <a:ext uri="{FF2B5EF4-FFF2-40B4-BE49-F238E27FC236}">
                <a16:creationId xmlns:a16="http://schemas.microsoft.com/office/drawing/2014/main" id="{0AF96206-CFE8-4834-9163-A56B63DF30CB}"/>
              </a:ext>
            </a:extLst>
          </p:cNvPr>
          <p:cNvCxnSpPr>
            <a:cxnSpLocks/>
            <a:stCxn id="5" idx="0"/>
            <a:endCxn id="9" idx="2"/>
          </p:cNvCxnSpPr>
          <p:nvPr/>
        </p:nvCxnSpPr>
        <p:spPr>
          <a:xfrm flipV="1">
            <a:off x="4578919" y="3666189"/>
            <a:ext cx="8" cy="421885"/>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69C6C1C-C37A-43BE-AEE6-0397ADA6293D}"/>
              </a:ext>
            </a:extLst>
          </p:cNvPr>
          <p:cNvCxnSpPr>
            <a:cxnSpLocks/>
            <a:stCxn id="7" idx="0"/>
            <a:endCxn id="5" idx="2"/>
          </p:cNvCxnSpPr>
          <p:nvPr/>
        </p:nvCxnSpPr>
        <p:spPr>
          <a:xfrm flipH="1" flipV="1">
            <a:off x="4578919" y="5113310"/>
            <a:ext cx="8" cy="421885"/>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1FD58D1B-4482-4579-B3BD-A833CCE70174}"/>
              </a:ext>
            </a:extLst>
          </p:cNvPr>
          <p:cNvSpPr/>
          <p:nvPr/>
        </p:nvSpPr>
        <p:spPr>
          <a:xfrm>
            <a:off x="221672" y="1092315"/>
            <a:ext cx="1836000" cy="102523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30000"/>
              </a:lnSpc>
            </a:pPr>
            <a:r>
              <a:rPr lang="zh-CN" altLang="en-US" sz="2000" dirty="0"/>
              <a:t>自然语言理解</a:t>
            </a:r>
          </a:p>
        </p:txBody>
      </p:sp>
      <p:sp>
        <p:nvSpPr>
          <p:cNvPr id="21" name="矩形: 圆角 20">
            <a:extLst>
              <a:ext uri="{FF2B5EF4-FFF2-40B4-BE49-F238E27FC236}">
                <a16:creationId xmlns:a16="http://schemas.microsoft.com/office/drawing/2014/main" id="{06A4FC58-E973-4E85-A1BA-FFD7954F4483}"/>
              </a:ext>
            </a:extLst>
          </p:cNvPr>
          <p:cNvSpPr/>
          <p:nvPr/>
        </p:nvSpPr>
        <p:spPr>
          <a:xfrm>
            <a:off x="2341519" y="1092315"/>
            <a:ext cx="1836000" cy="102523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30000"/>
              </a:lnSpc>
            </a:pPr>
            <a:r>
              <a:rPr lang="zh-CN" altLang="en-US" sz="2000" dirty="0"/>
              <a:t>知识图谱构建</a:t>
            </a:r>
            <a:br>
              <a:rPr lang="en-US" altLang="zh-CN" sz="2000" dirty="0"/>
            </a:br>
            <a:r>
              <a:rPr lang="zh-CN" altLang="en-US" sz="2000" dirty="0"/>
              <a:t>与推理</a:t>
            </a:r>
          </a:p>
        </p:txBody>
      </p:sp>
      <p:sp>
        <p:nvSpPr>
          <p:cNvPr id="22" name="矩形: 圆角 21">
            <a:extLst>
              <a:ext uri="{FF2B5EF4-FFF2-40B4-BE49-F238E27FC236}">
                <a16:creationId xmlns:a16="http://schemas.microsoft.com/office/drawing/2014/main" id="{7ADA86D0-90A4-44B9-9CCC-24904141EDFD}"/>
              </a:ext>
            </a:extLst>
          </p:cNvPr>
          <p:cNvSpPr/>
          <p:nvPr/>
        </p:nvSpPr>
        <p:spPr>
          <a:xfrm>
            <a:off x="4461366" y="1092315"/>
            <a:ext cx="1836000" cy="102523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30000"/>
              </a:lnSpc>
            </a:pPr>
            <a:r>
              <a:rPr lang="zh-CN" altLang="en-US" sz="2000" dirty="0"/>
              <a:t>图卷积计算</a:t>
            </a:r>
          </a:p>
        </p:txBody>
      </p:sp>
      <p:sp>
        <p:nvSpPr>
          <p:cNvPr id="3" name="文本框 2">
            <a:extLst>
              <a:ext uri="{FF2B5EF4-FFF2-40B4-BE49-F238E27FC236}">
                <a16:creationId xmlns:a16="http://schemas.microsoft.com/office/drawing/2014/main" id="{BCF9E2EE-99F5-4C44-A420-A11D6860CB25}"/>
              </a:ext>
            </a:extLst>
          </p:cNvPr>
          <p:cNvSpPr txBox="1"/>
          <p:nvPr/>
        </p:nvSpPr>
        <p:spPr>
          <a:xfrm>
            <a:off x="8501618" y="1420267"/>
            <a:ext cx="434547" cy="369332"/>
          </a:xfrm>
          <a:prstGeom prst="rect">
            <a:avLst/>
          </a:prstGeom>
          <a:noFill/>
        </p:spPr>
        <p:txBody>
          <a:bodyPr wrap="square" rtlCol="0">
            <a:spAutoFit/>
          </a:bodyPr>
          <a:lstStyle/>
          <a:p>
            <a:r>
              <a:rPr lang="en-US" altLang="zh-CN" dirty="0"/>
              <a:t>…</a:t>
            </a:r>
            <a:endParaRPr lang="zh-CN" altLang="en-US" dirty="0"/>
          </a:p>
        </p:txBody>
      </p:sp>
      <p:sp>
        <p:nvSpPr>
          <p:cNvPr id="13" name="矩形: 圆角 12">
            <a:extLst>
              <a:ext uri="{FF2B5EF4-FFF2-40B4-BE49-F238E27FC236}">
                <a16:creationId xmlns:a16="http://schemas.microsoft.com/office/drawing/2014/main" id="{EB48201A-CB78-4E2A-A669-31553A0103B1}"/>
              </a:ext>
            </a:extLst>
          </p:cNvPr>
          <p:cNvSpPr/>
          <p:nvPr/>
        </p:nvSpPr>
        <p:spPr>
          <a:xfrm>
            <a:off x="6581213" y="1092315"/>
            <a:ext cx="1836000" cy="102523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30000"/>
              </a:lnSpc>
            </a:pPr>
            <a:r>
              <a:rPr lang="zh-CN" altLang="en-US" sz="2000" dirty="0"/>
              <a:t>超低功耗</a:t>
            </a:r>
            <a:br>
              <a:rPr lang="en-US" altLang="zh-CN" sz="2000" dirty="0"/>
            </a:br>
            <a:r>
              <a:rPr lang="zh-CN" altLang="en-US" sz="2000" dirty="0"/>
              <a:t>模式识别</a:t>
            </a:r>
          </a:p>
        </p:txBody>
      </p:sp>
      <p:cxnSp>
        <p:nvCxnSpPr>
          <p:cNvPr id="8" name="直接箭头连接符 7">
            <a:extLst>
              <a:ext uri="{FF2B5EF4-FFF2-40B4-BE49-F238E27FC236}">
                <a16:creationId xmlns:a16="http://schemas.microsoft.com/office/drawing/2014/main" id="{C016940C-A515-42FD-9FC4-96C601A43529}"/>
              </a:ext>
            </a:extLst>
          </p:cNvPr>
          <p:cNvCxnSpPr>
            <a:endCxn id="20" idx="2"/>
          </p:cNvCxnSpPr>
          <p:nvPr/>
        </p:nvCxnSpPr>
        <p:spPr>
          <a:xfrm flipV="1">
            <a:off x="1139672" y="2117551"/>
            <a:ext cx="0" cy="523402"/>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368004E-B059-4033-B45D-A8630AE49C27}"/>
              </a:ext>
            </a:extLst>
          </p:cNvPr>
          <p:cNvCxnSpPr>
            <a:cxnSpLocks/>
            <a:endCxn id="21" idx="2"/>
          </p:cNvCxnSpPr>
          <p:nvPr/>
        </p:nvCxnSpPr>
        <p:spPr>
          <a:xfrm flipV="1">
            <a:off x="3259519" y="2117551"/>
            <a:ext cx="0" cy="523402"/>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1F491A6-49A0-4D4C-9971-58895A3B264B}"/>
              </a:ext>
            </a:extLst>
          </p:cNvPr>
          <p:cNvCxnSpPr>
            <a:cxnSpLocks/>
            <a:endCxn id="22" idx="2"/>
          </p:cNvCxnSpPr>
          <p:nvPr/>
        </p:nvCxnSpPr>
        <p:spPr>
          <a:xfrm flipV="1">
            <a:off x="5379366" y="2117551"/>
            <a:ext cx="0" cy="523402"/>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6F32BA4-539D-4114-AD80-B75AA9A8DA99}"/>
              </a:ext>
            </a:extLst>
          </p:cNvPr>
          <p:cNvCxnSpPr>
            <a:cxnSpLocks/>
            <a:endCxn id="13" idx="2"/>
          </p:cNvCxnSpPr>
          <p:nvPr/>
        </p:nvCxnSpPr>
        <p:spPr>
          <a:xfrm flipV="1">
            <a:off x="7499213" y="2117551"/>
            <a:ext cx="0" cy="523402"/>
          </a:xfrm>
          <a:prstGeom prst="straightConnector1">
            <a:avLst/>
          </a:prstGeom>
          <a:ln w="28575">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721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mn-ea"/>
              </a:rPr>
              <a:t>支撑</a:t>
            </a:r>
            <a:r>
              <a:rPr lang="zh-CN" altLang="en-US" dirty="0">
                <a:sym typeface="+mn-ea"/>
              </a:rPr>
              <a:t>之江实验室</a:t>
            </a:r>
            <a:r>
              <a:rPr lang="zh-CN" altLang="zh-CN" dirty="0">
                <a:sym typeface="+mn-ea"/>
              </a:rPr>
              <a:t>多个领域</a:t>
            </a:r>
            <a:r>
              <a:rPr lang="zh-CN" altLang="en-US" dirty="0"/>
              <a:t>科学研究</a:t>
            </a:r>
            <a:endParaRPr lang="zh-CN" altLang="zh-CN" dirty="0"/>
          </a:p>
        </p:txBody>
      </p:sp>
      <p:sp>
        <p:nvSpPr>
          <p:cNvPr id="3" name="内容占位符 2"/>
          <p:cNvSpPr>
            <a:spLocks noGrp="1"/>
          </p:cNvSpPr>
          <p:nvPr>
            <p:ph idx="1"/>
          </p:nvPr>
        </p:nvSpPr>
        <p:spPr/>
        <p:txBody>
          <a:bodyPr/>
          <a:lstStyle/>
          <a:p>
            <a:pPr>
              <a:lnSpc>
                <a:spcPct val="150000"/>
              </a:lnSpc>
            </a:pPr>
            <a:r>
              <a:rPr lang="zh-CN" altLang="en-US" sz="2000" dirty="0"/>
              <a:t>提供</a:t>
            </a:r>
            <a:r>
              <a:rPr lang="en-US" altLang="zh-CN" sz="2000" dirty="0">
                <a:solidFill>
                  <a:srgbClr val="C00000"/>
                </a:solidFill>
              </a:rPr>
              <a:t>AI+5G</a:t>
            </a:r>
            <a:r>
              <a:rPr lang="zh-CN" altLang="en-US" sz="2000" dirty="0"/>
              <a:t>领域的研究、开发、试验、验证平台，满足</a:t>
            </a:r>
            <a:r>
              <a:rPr lang="en-US" altLang="zh-CN" sz="2000" dirty="0">
                <a:sym typeface="+mn-ea"/>
              </a:rPr>
              <a:t>5G</a:t>
            </a:r>
            <a:r>
              <a:rPr lang="zh-CN" altLang="en-US" sz="2000" dirty="0">
                <a:sym typeface="+mn-ea"/>
              </a:rPr>
              <a:t>高速数据流场景下</a:t>
            </a:r>
            <a:r>
              <a:rPr lang="en-US" altLang="zh-CN" sz="2000" dirty="0">
                <a:sym typeface="+mn-ea"/>
              </a:rPr>
              <a:t>AI</a:t>
            </a:r>
            <a:r>
              <a:rPr lang="zh-CN" altLang="en-US" sz="2000" dirty="0">
                <a:sym typeface="+mn-ea"/>
              </a:rPr>
              <a:t>应用的算力需求</a:t>
            </a:r>
            <a:endParaRPr lang="zh-CN" altLang="en-US" sz="2000" dirty="0"/>
          </a:p>
          <a:p>
            <a:pPr>
              <a:lnSpc>
                <a:spcPct val="150000"/>
              </a:lnSpc>
            </a:pPr>
            <a:r>
              <a:rPr lang="zh-CN" altLang="en-US" sz="2000" dirty="0"/>
              <a:t>支撑</a:t>
            </a:r>
            <a:r>
              <a:rPr lang="zh-CN" altLang="en-US" sz="2000" dirty="0">
                <a:solidFill>
                  <a:srgbClr val="C00000"/>
                </a:solidFill>
              </a:rPr>
              <a:t>人工智能开源开放平台</a:t>
            </a:r>
            <a:r>
              <a:rPr lang="zh-CN" altLang="en-US" sz="2000" dirty="0"/>
              <a:t>，支撑各类异构动态负载的快速响应</a:t>
            </a:r>
          </a:p>
          <a:p>
            <a:pPr>
              <a:lnSpc>
                <a:spcPct val="150000"/>
              </a:lnSpc>
            </a:pPr>
            <a:r>
              <a:rPr lang="zh-CN" altLang="en-US" sz="2000" dirty="0"/>
              <a:t>支撑</a:t>
            </a:r>
            <a:r>
              <a:rPr lang="zh-CN" altLang="en-US" sz="2000" dirty="0">
                <a:solidFill>
                  <a:srgbClr val="C00000"/>
                </a:solidFill>
              </a:rPr>
              <a:t>智慧安防</a:t>
            </a:r>
            <a:r>
              <a:rPr lang="zh-CN" altLang="en-US" sz="2000" dirty="0"/>
              <a:t>研究，支撑场景理解、目标识别等算法研制与优化</a:t>
            </a:r>
          </a:p>
          <a:p>
            <a:pPr>
              <a:lnSpc>
                <a:spcPct val="150000"/>
              </a:lnSpc>
            </a:pPr>
            <a:r>
              <a:rPr lang="zh-CN" altLang="en-US" sz="2000" dirty="0"/>
              <a:t>支撑</a:t>
            </a:r>
            <a:r>
              <a:rPr lang="zh-CN" altLang="en-US" sz="2000" dirty="0">
                <a:solidFill>
                  <a:srgbClr val="C00000"/>
                </a:solidFill>
              </a:rPr>
              <a:t>智慧医疗</a:t>
            </a:r>
            <a:r>
              <a:rPr lang="zh-CN" altLang="en-US" sz="2000" dirty="0"/>
              <a:t>、</a:t>
            </a:r>
            <a:r>
              <a:rPr lang="zh-CN" altLang="en-US" sz="2000" dirty="0">
                <a:solidFill>
                  <a:srgbClr val="C00000"/>
                </a:solidFill>
              </a:rPr>
              <a:t>智慧金融</a:t>
            </a:r>
            <a:r>
              <a:rPr lang="zh-CN" altLang="en-US" sz="2000" dirty="0"/>
              <a:t>应用和算法研究，解决小样本</a:t>
            </a:r>
            <a:r>
              <a:rPr lang="en-US" altLang="zh-CN" sz="2000" dirty="0"/>
              <a:t>/</a:t>
            </a:r>
            <a:r>
              <a:rPr lang="zh-CN" altLang="en-US" sz="2000" dirty="0"/>
              <a:t>高吞吐场景下实时响应的难题</a:t>
            </a:r>
            <a:endParaRPr lang="en-US" altLang="zh-CN" sz="2000" dirty="0"/>
          </a:p>
          <a:p>
            <a:pPr>
              <a:lnSpc>
                <a:spcPct val="150000"/>
              </a:lnSpc>
            </a:pPr>
            <a:r>
              <a:rPr lang="zh-CN" altLang="en-US" sz="2000" dirty="0"/>
              <a:t>支撑</a:t>
            </a:r>
            <a:r>
              <a:rPr lang="zh-CN" altLang="en-US" sz="2000" dirty="0">
                <a:solidFill>
                  <a:srgbClr val="C00000"/>
                </a:solidFill>
              </a:rPr>
              <a:t>智能物联基础支撑平台</a:t>
            </a:r>
            <a:r>
              <a:rPr lang="zh-CN" altLang="en-US" sz="2000" dirty="0"/>
              <a:t>，支撑人机混合增强、脑机融合、数字孪生和增强现实等各类实时计算与视觉</a:t>
            </a:r>
            <a:r>
              <a:rPr lang="zh-CN" altLang="en-US" sz="2000"/>
              <a:t>系统研制</a:t>
            </a:r>
            <a:endParaRPr lang="zh-CN" altLang="en-US" sz="2000" dirty="0"/>
          </a:p>
          <a:p>
            <a:pPr>
              <a:lnSpc>
                <a:spcPct val="150000"/>
              </a:lnSpc>
            </a:pPr>
            <a:r>
              <a:rPr lang="zh-CN" altLang="en-US" sz="2000" dirty="0"/>
              <a:t>支撑</a:t>
            </a:r>
            <a:r>
              <a:rPr lang="zh-CN" altLang="en-US" sz="2000" dirty="0">
                <a:solidFill>
                  <a:srgbClr val="C00000"/>
                </a:solidFill>
              </a:rPr>
              <a:t>语音/自然语言/视觉智能计算</a:t>
            </a:r>
            <a:r>
              <a:rPr lang="zh-CN" altLang="en-US" sz="2000" dirty="0"/>
              <a:t>、</a:t>
            </a:r>
            <a:r>
              <a:rPr lang="zh-CN" altLang="en-US" sz="2000" dirty="0">
                <a:solidFill>
                  <a:srgbClr val="C00000"/>
                </a:solidFill>
              </a:rPr>
              <a:t>大数据智能分析和挖掘</a:t>
            </a:r>
            <a:r>
              <a:rPr lang="zh-CN" altLang="en-US" sz="2000" dirty="0"/>
              <a:t>、</a:t>
            </a:r>
            <a:r>
              <a:rPr lang="zh-CN" altLang="en-US" sz="2000" dirty="0">
                <a:solidFill>
                  <a:srgbClr val="C00000"/>
                </a:solidFill>
              </a:rPr>
              <a:t>知识图谱构建</a:t>
            </a:r>
            <a:r>
              <a:rPr lang="zh-CN" altLang="en-US" sz="2000" dirty="0"/>
              <a:t>、</a:t>
            </a:r>
            <a:r>
              <a:rPr lang="zh-CN" altLang="en-US" sz="2000" dirty="0">
                <a:solidFill>
                  <a:srgbClr val="C00000"/>
                </a:solidFill>
                <a:sym typeface="+mn-ea"/>
              </a:rPr>
              <a:t>跨媒体分析推理</a:t>
            </a:r>
            <a:r>
              <a:rPr lang="zh-CN" altLang="en-US" sz="2000" dirty="0">
                <a:sym typeface="+mn-ea"/>
              </a:rPr>
              <a:t>、</a:t>
            </a:r>
            <a:r>
              <a:rPr lang="zh-CN" altLang="en-US" sz="2000" dirty="0">
                <a:solidFill>
                  <a:srgbClr val="C00000"/>
                </a:solidFill>
              </a:rPr>
              <a:t>模型优化炼知</a:t>
            </a:r>
            <a:endParaRPr lang="zh-CN" altLang="en-US" sz="2000" dirty="0"/>
          </a:p>
        </p:txBody>
      </p:sp>
      <p:sp>
        <p:nvSpPr>
          <p:cNvPr id="4" name="灯片编号占位符 3"/>
          <p:cNvSpPr>
            <a:spLocks noGrp="1"/>
          </p:cNvSpPr>
          <p:nvPr>
            <p:ph type="sldNum" sz="quarter" idx="12"/>
          </p:nvPr>
        </p:nvSpPr>
        <p:spPr/>
        <p:txBody>
          <a:bodyPr/>
          <a:lstStyle/>
          <a:p>
            <a:fld id="{17F0B86A-3B10-4477-8AC6-12E7D7B5209B}" type="slidenum">
              <a:rPr lang="zh-CN" altLang="en-US" smtClean="0"/>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9518DF-92FC-4502-88DF-EC4500D96B5F}"/>
              </a:ext>
            </a:extLst>
          </p:cNvPr>
          <p:cNvSpPr>
            <a:spLocks noGrp="1"/>
          </p:cNvSpPr>
          <p:nvPr>
            <p:ph type="sldNum" sz="quarter" idx="12"/>
          </p:nvPr>
        </p:nvSpPr>
        <p:spPr/>
        <p:txBody>
          <a:bodyPr/>
          <a:lstStyle/>
          <a:p>
            <a:fld id="{17F0B86A-3B10-4477-8AC6-12E7D7B5209B}" type="slidenum">
              <a:rPr lang="zh-CN" altLang="en-US" smtClean="0"/>
              <a:t>13</a:t>
            </a:fld>
            <a:endParaRPr lang="zh-CN" altLang="en-US"/>
          </a:p>
        </p:txBody>
      </p:sp>
      <p:sp>
        <p:nvSpPr>
          <p:cNvPr id="7" name="标题 1">
            <a:extLst>
              <a:ext uri="{FF2B5EF4-FFF2-40B4-BE49-F238E27FC236}">
                <a16:creationId xmlns:a16="http://schemas.microsoft.com/office/drawing/2014/main" id="{1999D4A9-8C8B-4724-932B-5CDA7454DE78}"/>
              </a:ext>
            </a:extLst>
          </p:cNvPr>
          <p:cNvSpPr txBox="1">
            <a:spLocks/>
          </p:cNvSpPr>
          <p:nvPr/>
        </p:nvSpPr>
        <p:spPr>
          <a:xfrm>
            <a:off x="0" y="2227723"/>
            <a:ext cx="9144000" cy="2164168"/>
          </a:xfrm>
          <a:prstGeom prst="rect">
            <a:avLst/>
          </a:prstGeom>
        </p:spPr>
        <p:txBody>
          <a:bodyPr anchor="ctr">
            <a:norm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ct val="130000"/>
              </a:lnSpc>
            </a:pPr>
            <a:r>
              <a:rPr lang="zh-CN" altLang="en-US" dirty="0"/>
              <a:t>二、课题一“新型智能计算机”</a:t>
            </a:r>
            <a:endParaRPr lang="en-US" altLang="zh-CN" dirty="0"/>
          </a:p>
          <a:p>
            <a:pPr>
              <a:lnSpc>
                <a:spcPct val="130000"/>
              </a:lnSpc>
            </a:pPr>
            <a:r>
              <a:rPr lang="zh-CN" altLang="en-US" dirty="0"/>
              <a:t>研究方案</a:t>
            </a:r>
          </a:p>
        </p:txBody>
      </p:sp>
    </p:spTree>
    <p:extLst>
      <p:ext uri="{BB962C8B-B14F-4D97-AF65-F5344CB8AC3E}">
        <p14:creationId xmlns:p14="http://schemas.microsoft.com/office/powerpoint/2010/main" val="103601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9744C03-8A7F-4C2D-9425-6C9255EA0405}"/>
              </a:ext>
            </a:extLst>
          </p:cNvPr>
          <p:cNvSpPr>
            <a:spLocks noGrp="1"/>
          </p:cNvSpPr>
          <p:nvPr>
            <p:ph type="title"/>
          </p:nvPr>
        </p:nvSpPr>
        <p:spPr/>
        <p:txBody>
          <a:bodyPr/>
          <a:lstStyle/>
          <a:p>
            <a:r>
              <a:rPr lang="zh-CN" altLang="en-US" dirty="0"/>
              <a:t>应用场景</a:t>
            </a:r>
            <a:r>
              <a:rPr lang="en-US" altLang="zh-CN" dirty="0"/>
              <a:t>1</a:t>
            </a:r>
            <a:r>
              <a:rPr lang="zh-CN" altLang="en-US" dirty="0"/>
              <a:t>：自然语言理解预处理模型</a:t>
            </a:r>
          </a:p>
        </p:txBody>
      </p:sp>
      <p:sp>
        <p:nvSpPr>
          <p:cNvPr id="4" name="内容占位符 3">
            <a:extLst>
              <a:ext uri="{FF2B5EF4-FFF2-40B4-BE49-F238E27FC236}">
                <a16:creationId xmlns:a16="http://schemas.microsoft.com/office/drawing/2014/main" id="{073469C5-5DEF-4127-AACB-2302A3B201D3}"/>
              </a:ext>
            </a:extLst>
          </p:cNvPr>
          <p:cNvSpPr>
            <a:spLocks noGrp="1"/>
          </p:cNvSpPr>
          <p:nvPr>
            <p:ph idx="1"/>
          </p:nvPr>
        </p:nvSpPr>
        <p:spPr/>
        <p:txBody>
          <a:bodyPr/>
          <a:lstStyle/>
          <a:p>
            <a:r>
              <a:rPr lang="en-US" altLang="zh-CN" dirty="0"/>
              <a:t>2018</a:t>
            </a:r>
            <a:r>
              <a:rPr lang="zh-CN" altLang="en-US" dirty="0"/>
              <a:t>年</a:t>
            </a:r>
            <a:r>
              <a:rPr lang="en-US" altLang="zh-CN" dirty="0"/>
              <a:t>10</a:t>
            </a:r>
            <a:r>
              <a:rPr lang="zh-CN" altLang="en-US" dirty="0"/>
              <a:t>月，谷歌研究人员通过新的</a:t>
            </a:r>
            <a:r>
              <a:rPr lang="en-US" altLang="zh-CN" dirty="0"/>
              <a:t>BERT</a:t>
            </a:r>
            <a:r>
              <a:rPr lang="zh-CN" altLang="en-US" dirty="0"/>
              <a:t>模型在</a:t>
            </a:r>
            <a:r>
              <a:rPr lang="en-US" altLang="zh-CN" dirty="0"/>
              <a:t>11</a:t>
            </a:r>
            <a:r>
              <a:rPr lang="zh-CN" altLang="en-US" dirty="0"/>
              <a:t>项自然语言理解任务中夺得最佳结果</a:t>
            </a:r>
            <a:endParaRPr lang="en-US" altLang="zh-CN" dirty="0"/>
          </a:p>
          <a:p>
            <a:pPr lvl="1"/>
            <a:r>
              <a:rPr lang="en-US" altLang="zh-CN" dirty="0"/>
              <a:t>BERT</a:t>
            </a:r>
            <a:r>
              <a:rPr lang="zh-CN" altLang="en-US" dirty="0"/>
              <a:t>模型的核心是一个注意力机制</a:t>
            </a:r>
            <a:r>
              <a:rPr lang="en-US" altLang="zh-CN" dirty="0"/>
              <a:t>Transformer</a:t>
            </a:r>
            <a:r>
              <a:rPr lang="zh-CN" altLang="en-US" dirty="0"/>
              <a:t>，它舍弃了</a:t>
            </a:r>
            <a:r>
              <a:rPr lang="en-US" altLang="zh-CN" dirty="0"/>
              <a:t>RNN</a:t>
            </a:r>
            <a:r>
              <a:rPr lang="zh-CN" altLang="en-US" dirty="0"/>
              <a:t>的循环式网络结构，完全基于注意力机制来对一段文本进行建模（采用</a:t>
            </a:r>
            <a:r>
              <a:rPr lang="zh-CN" altLang="en-US" dirty="0">
                <a:solidFill>
                  <a:srgbClr val="C00000"/>
                </a:solidFill>
              </a:rPr>
              <a:t>全连接网络</a:t>
            </a:r>
            <a:r>
              <a:rPr lang="zh-CN" altLang="en-US" dirty="0"/>
              <a:t>），所以它的计算核心就是</a:t>
            </a:r>
            <a:r>
              <a:rPr lang="zh-CN" altLang="en-US" dirty="0">
                <a:solidFill>
                  <a:srgbClr val="C00000"/>
                </a:solidFill>
              </a:rPr>
              <a:t>矩阵乘法</a:t>
            </a:r>
            <a:r>
              <a:rPr lang="en-US" altLang="zh-CN" dirty="0">
                <a:solidFill>
                  <a:srgbClr val="C00000"/>
                </a:solidFill>
              </a:rPr>
              <a:t>Q*K</a:t>
            </a:r>
          </a:p>
          <a:p>
            <a:endParaRPr lang="zh-CN" altLang="en-US" dirty="0"/>
          </a:p>
          <a:p>
            <a:endParaRPr lang="zh-CN" altLang="en-US" dirty="0"/>
          </a:p>
        </p:txBody>
      </p:sp>
      <p:sp>
        <p:nvSpPr>
          <p:cNvPr id="2" name="灯片编号占位符 1">
            <a:extLst>
              <a:ext uri="{FF2B5EF4-FFF2-40B4-BE49-F238E27FC236}">
                <a16:creationId xmlns:a16="http://schemas.microsoft.com/office/drawing/2014/main" id="{9771E73F-D983-465F-B771-CB56750E149D}"/>
              </a:ext>
            </a:extLst>
          </p:cNvPr>
          <p:cNvSpPr>
            <a:spLocks noGrp="1"/>
          </p:cNvSpPr>
          <p:nvPr>
            <p:ph type="sldNum" sz="quarter" idx="12"/>
          </p:nvPr>
        </p:nvSpPr>
        <p:spPr/>
        <p:txBody>
          <a:bodyPr/>
          <a:lstStyle/>
          <a:p>
            <a:fld id="{17F0B86A-3B10-4477-8AC6-12E7D7B5209B}" type="slidenum">
              <a:rPr lang="zh-CN" altLang="en-US" smtClean="0"/>
              <a:t>14</a:t>
            </a:fld>
            <a:endParaRPr lang="zh-CN" altLang="en-US"/>
          </a:p>
        </p:txBody>
      </p:sp>
      <p:pic>
        <p:nvPicPr>
          <p:cNvPr id="6" name="图片 5">
            <a:extLst>
              <a:ext uri="{FF2B5EF4-FFF2-40B4-BE49-F238E27FC236}">
                <a16:creationId xmlns:a16="http://schemas.microsoft.com/office/drawing/2014/main" id="{4DC01F0F-5701-0545-A944-8945F9E02681}"/>
              </a:ext>
            </a:extLst>
          </p:cNvPr>
          <p:cNvPicPr>
            <a:picLocks noChangeAspect="1"/>
          </p:cNvPicPr>
          <p:nvPr/>
        </p:nvPicPr>
        <p:blipFill>
          <a:blip r:embed="rId2"/>
          <a:stretch>
            <a:fillRect/>
          </a:stretch>
        </p:blipFill>
        <p:spPr>
          <a:xfrm>
            <a:off x="1216959" y="3212576"/>
            <a:ext cx="6710082" cy="3546853"/>
          </a:xfrm>
          <a:prstGeom prst="rect">
            <a:avLst/>
          </a:prstGeom>
        </p:spPr>
      </p:pic>
    </p:spTree>
    <p:extLst>
      <p:ext uri="{BB962C8B-B14F-4D97-AF65-F5344CB8AC3E}">
        <p14:creationId xmlns:p14="http://schemas.microsoft.com/office/powerpoint/2010/main" val="1556628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BE3A4-C965-4A0E-B30D-8AB9636BE761}"/>
              </a:ext>
            </a:extLst>
          </p:cNvPr>
          <p:cNvSpPr>
            <a:spLocks noGrp="1"/>
          </p:cNvSpPr>
          <p:nvPr>
            <p:ph type="title"/>
          </p:nvPr>
        </p:nvSpPr>
        <p:spPr/>
        <p:txBody>
          <a:bodyPr/>
          <a:lstStyle/>
          <a:p>
            <a:r>
              <a:rPr lang="zh-CN" altLang="en-US" dirty="0"/>
              <a:t>应用场景</a:t>
            </a:r>
            <a:r>
              <a:rPr lang="en-US" altLang="zh-CN" dirty="0"/>
              <a:t>1</a:t>
            </a:r>
            <a:r>
              <a:rPr lang="zh-CN" altLang="en-US" dirty="0"/>
              <a:t>：自然语言理解预处理模型</a:t>
            </a:r>
          </a:p>
        </p:txBody>
      </p:sp>
      <p:sp>
        <p:nvSpPr>
          <p:cNvPr id="3" name="内容占位符 2">
            <a:extLst>
              <a:ext uri="{FF2B5EF4-FFF2-40B4-BE49-F238E27FC236}">
                <a16:creationId xmlns:a16="http://schemas.microsoft.com/office/drawing/2014/main" id="{E3AE6977-B682-45B1-8F3D-8587F570FDD3}"/>
              </a:ext>
            </a:extLst>
          </p:cNvPr>
          <p:cNvSpPr>
            <a:spLocks noGrp="1"/>
          </p:cNvSpPr>
          <p:nvPr>
            <p:ph idx="1"/>
          </p:nvPr>
        </p:nvSpPr>
        <p:spPr/>
        <p:txBody>
          <a:bodyPr/>
          <a:lstStyle/>
          <a:p>
            <a:r>
              <a:rPr lang="en-US" altLang="zh-CN" dirty="0"/>
              <a:t>BERT</a:t>
            </a:r>
            <a:r>
              <a:rPr lang="zh-CN" altLang="en-US" dirty="0"/>
              <a:t>的训练数据和模型</a:t>
            </a:r>
            <a:r>
              <a:rPr lang="zh-CN" altLang="en-US" dirty="0">
                <a:solidFill>
                  <a:srgbClr val="C00000"/>
                </a:solidFill>
              </a:rPr>
              <a:t>规模极大</a:t>
            </a:r>
            <a:endParaRPr lang="en-US" altLang="zh-CN" dirty="0">
              <a:solidFill>
                <a:srgbClr val="C00000"/>
              </a:solidFill>
            </a:endParaRPr>
          </a:p>
          <a:p>
            <a:pPr lvl="1"/>
            <a:r>
              <a:rPr lang="zh-CN" altLang="en-US" dirty="0"/>
              <a:t>训练数据集：英文开源语料</a:t>
            </a:r>
            <a:r>
              <a:rPr lang="en-US" altLang="zh-CN" dirty="0" err="1"/>
              <a:t>BooksCropus</a:t>
            </a:r>
            <a:r>
              <a:rPr lang="zh-CN" altLang="en-US" dirty="0"/>
              <a:t>以及英文维基百科，</a:t>
            </a:r>
            <a:r>
              <a:rPr lang="en-US" altLang="zh-CN" dirty="0">
                <a:solidFill>
                  <a:srgbClr val="C00000"/>
                </a:solidFill>
              </a:rPr>
              <a:t>33</a:t>
            </a:r>
            <a:r>
              <a:rPr lang="zh-CN" altLang="en-US" dirty="0">
                <a:solidFill>
                  <a:srgbClr val="C00000"/>
                </a:solidFill>
              </a:rPr>
              <a:t>亿</a:t>
            </a:r>
            <a:r>
              <a:rPr lang="zh-CN" altLang="en-US" dirty="0"/>
              <a:t>单词</a:t>
            </a:r>
          </a:p>
          <a:p>
            <a:pPr lvl="1"/>
            <a:r>
              <a:rPr lang="en-US" altLang="zh-CN" dirty="0"/>
              <a:t>BERT</a:t>
            </a:r>
            <a:r>
              <a:rPr lang="zh-CN" altLang="en-US" dirty="0"/>
              <a:t>模型规模：</a:t>
            </a:r>
            <a:r>
              <a:rPr lang="en-US" altLang="zh-CN" dirty="0">
                <a:solidFill>
                  <a:srgbClr val="C00000"/>
                </a:solidFill>
              </a:rPr>
              <a:t>3</a:t>
            </a:r>
            <a:r>
              <a:rPr lang="zh-CN" altLang="en-US" dirty="0">
                <a:solidFill>
                  <a:srgbClr val="C00000"/>
                </a:solidFill>
              </a:rPr>
              <a:t>亿多</a:t>
            </a:r>
            <a:r>
              <a:rPr lang="zh-CN" altLang="en-US" dirty="0"/>
              <a:t>参数量、</a:t>
            </a:r>
            <a:r>
              <a:rPr lang="en-US" altLang="zh-CN" dirty="0">
                <a:solidFill>
                  <a:srgbClr val="C00000"/>
                </a:solidFill>
              </a:rPr>
              <a:t>24</a:t>
            </a:r>
            <a:r>
              <a:rPr lang="zh-CN" altLang="en-US" dirty="0">
                <a:solidFill>
                  <a:srgbClr val="C00000"/>
                </a:solidFill>
              </a:rPr>
              <a:t>层</a:t>
            </a:r>
            <a:r>
              <a:rPr lang="zh-CN" altLang="en-US" dirty="0"/>
              <a:t>网络、</a:t>
            </a:r>
            <a:r>
              <a:rPr lang="en-US" altLang="zh-CN" dirty="0">
                <a:solidFill>
                  <a:srgbClr val="C00000"/>
                </a:solidFill>
              </a:rPr>
              <a:t>2014</a:t>
            </a:r>
            <a:r>
              <a:rPr lang="zh-CN" altLang="en-US" dirty="0">
                <a:solidFill>
                  <a:srgbClr val="C00000"/>
                </a:solidFill>
              </a:rPr>
              <a:t>个</a:t>
            </a:r>
            <a:r>
              <a:rPr lang="zh-CN" altLang="en-US" dirty="0"/>
              <a:t>隐藏单元，在</a:t>
            </a:r>
            <a:r>
              <a:rPr lang="en-US" altLang="zh-CN" dirty="0"/>
              <a:t>33</a:t>
            </a:r>
            <a:r>
              <a:rPr lang="zh-CN" altLang="en-US" dirty="0"/>
              <a:t>亿个单词上需训练</a:t>
            </a:r>
            <a:r>
              <a:rPr lang="en-US" altLang="zh-CN" dirty="0">
                <a:solidFill>
                  <a:srgbClr val="C00000"/>
                </a:solidFill>
              </a:rPr>
              <a:t>40</a:t>
            </a:r>
            <a:r>
              <a:rPr lang="zh-CN" altLang="en-US" dirty="0">
                <a:solidFill>
                  <a:srgbClr val="C00000"/>
                </a:solidFill>
              </a:rPr>
              <a:t>个</a:t>
            </a:r>
            <a:r>
              <a:rPr lang="en-US" altLang="zh-CN" dirty="0"/>
              <a:t>Epoch</a:t>
            </a:r>
          </a:p>
          <a:p>
            <a:r>
              <a:rPr lang="en-US" altLang="zh-CN" dirty="0"/>
              <a:t>BERT</a:t>
            </a:r>
            <a:r>
              <a:rPr lang="zh-CN" altLang="en-US" dirty="0"/>
              <a:t>将矩阵分解成可装入</a:t>
            </a:r>
            <a:r>
              <a:rPr lang="en-US" altLang="zh-CN" dirty="0"/>
              <a:t>GPU</a:t>
            </a:r>
            <a:r>
              <a:rPr lang="zh-CN" altLang="en-US" dirty="0"/>
              <a:t>缓存的</a:t>
            </a:r>
            <a:r>
              <a:rPr lang="en-US" altLang="zh-CN" dirty="0"/>
              <a:t>128×128</a:t>
            </a:r>
            <a:r>
              <a:rPr lang="zh-CN" altLang="en-US" dirty="0"/>
              <a:t>矩阵进行计算，需频繁进行主存</a:t>
            </a:r>
            <a:r>
              <a:rPr lang="en-US" altLang="zh-CN" dirty="0"/>
              <a:t>I/O</a:t>
            </a:r>
            <a:r>
              <a:rPr lang="zh-CN" altLang="en-US" dirty="0"/>
              <a:t>交互，成为性能瓶颈，</a:t>
            </a:r>
            <a:r>
              <a:rPr lang="en-US" altLang="zh-CN" dirty="0">
                <a:solidFill>
                  <a:srgbClr val="C00000"/>
                </a:solidFill>
              </a:rPr>
              <a:t>I/O</a:t>
            </a:r>
            <a:r>
              <a:rPr lang="zh-CN" altLang="en-US" dirty="0">
                <a:solidFill>
                  <a:srgbClr val="C00000"/>
                </a:solidFill>
              </a:rPr>
              <a:t>墙问题十分突出</a:t>
            </a:r>
          </a:p>
          <a:p>
            <a:endParaRPr lang="en-US" altLang="zh-CN" dirty="0"/>
          </a:p>
          <a:p>
            <a:endParaRPr lang="en-US" altLang="zh-CN" dirty="0"/>
          </a:p>
          <a:p>
            <a:endParaRPr lang="en-US" altLang="zh-CN" sz="1000" dirty="0"/>
          </a:p>
          <a:p>
            <a:r>
              <a:rPr lang="zh-CN" altLang="en-US" dirty="0"/>
              <a:t>主要瓶颈是</a:t>
            </a:r>
            <a:r>
              <a:rPr lang="zh-CN" altLang="en-US" dirty="0">
                <a:solidFill>
                  <a:srgbClr val="C00000"/>
                </a:solidFill>
              </a:rPr>
              <a:t>大数据量下</a:t>
            </a:r>
            <a:r>
              <a:rPr lang="zh-CN" altLang="en-US" dirty="0"/>
              <a:t>，</a:t>
            </a:r>
            <a:r>
              <a:rPr lang="zh-CN" altLang="en-US" dirty="0">
                <a:solidFill>
                  <a:srgbClr val="C00000"/>
                </a:solidFill>
              </a:rPr>
              <a:t>数据无法有效传送到计算单元，</a:t>
            </a:r>
            <a:r>
              <a:rPr lang="zh-CN" altLang="en-US" dirty="0"/>
              <a:t>为此谷歌开发了带宽达</a:t>
            </a:r>
            <a:r>
              <a:rPr lang="en-US" altLang="zh-CN" dirty="0"/>
              <a:t>600GB/s</a:t>
            </a:r>
            <a:r>
              <a:rPr lang="zh-CN" altLang="en-US" dirty="0"/>
              <a:t>的</a:t>
            </a:r>
            <a:r>
              <a:rPr lang="en-US" altLang="zh-CN" dirty="0"/>
              <a:t>TPU</a:t>
            </a:r>
            <a:r>
              <a:rPr lang="zh-CN" altLang="en-US" dirty="0"/>
              <a:t>，部分解决</a:t>
            </a:r>
            <a:r>
              <a:rPr lang="en-US" altLang="zh-CN" dirty="0"/>
              <a:t>I/O</a:t>
            </a:r>
            <a:r>
              <a:rPr lang="zh-CN" altLang="en-US" dirty="0"/>
              <a:t>墙问题</a:t>
            </a:r>
          </a:p>
          <a:p>
            <a:endParaRPr lang="zh-CN" altLang="en-US" dirty="0"/>
          </a:p>
        </p:txBody>
      </p:sp>
      <p:sp>
        <p:nvSpPr>
          <p:cNvPr id="4" name="灯片编号占位符 3">
            <a:extLst>
              <a:ext uri="{FF2B5EF4-FFF2-40B4-BE49-F238E27FC236}">
                <a16:creationId xmlns:a16="http://schemas.microsoft.com/office/drawing/2014/main" id="{6731A94D-05C0-4978-909C-D42F9FA54D96}"/>
              </a:ext>
            </a:extLst>
          </p:cNvPr>
          <p:cNvSpPr>
            <a:spLocks noGrp="1"/>
          </p:cNvSpPr>
          <p:nvPr>
            <p:ph type="sldNum" sz="quarter" idx="12"/>
          </p:nvPr>
        </p:nvSpPr>
        <p:spPr/>
        <p:txBody>
          <a:bodyPr/>
          <a:lstStyle/>
          <a:p>
            <a:fld id="{17F0B86A-3B10-4477-8AC6-12E7D7B5209B}" type="slidenum">
              <a:rPr lang="zh-CN" altLang="en-US" smtClean="0"/>
              <a:t>15</a:t>
            </a:fld>
            <a:endParaRPr lang="zh-CN" altLang="en-US"/>
          </a:p>
        </p:txBody>
      </p:sp>
      <p:graphicFrame>
        <p:nvGraphicFramePr>
          <p:cNvPr id="5" name="表格 4">
            <a:extLst>
              <a:ext uri="{FF2B5EF4-FFF2-40B4-BE49-F238E27FC236}">
                <a16:creationId xmlns:a16="http://schemas.microsoft.com/office/drawing/2014/main" id="{72770B97-7AF5-4798-8C13-052015EA1C7E}"/>
              </a:ext>
            </a:extLst>
          </p:cNvPr>
          <p:cNvGraphicFramePr>
            <a:graphicFrameLocks noGrp="1"/>
          </p:cNvGraphicFramePr>
          <p:nvPr>
            <p:extLst>
              <p:ext uri="{D42A27DB-BD31-4B8C-83A1-F6EECF244321}">
                <p14:modId xmlns:p14="http://schemas.microsoft.com/office/powerpoint/2010/main" val="4192838741"/>
              </p:ext>
            </p:extLst>
          </p:nvPr>
        </p:nvGraphicFramePr>
        <p:xfrm>
          <a:off x="1194514" y="3832542"/>
          <a:ext cx="6754972" cy="1623380"/>
        </p:xfrm>
        <a:graphic>
          <a:graphicData uri="http://schemas.openxmlformats.org/drawingml/2006/table">
            <a:tbl>
              <a:tblPr firstRow="1" bandRow="1">
                <a:tableStyleId>{7DF18680-E054-41AD-8BC1-D1AEF772440D}</a:tableStyleId>
              </a:tblPr>
              <a:tblGrid>
                <a:gridCol w="4301331">
                  <a:extLst>
                    <a:ext uri="{9D8B030D-6E8A-4147-A177-3AD203B41FA5}">
                      <a16:colId xmlns:a16="http://schemas.microsoft.com/office/drawing/2014/main" val="932705966"/>
                    </a:ext>
                  </a:extLst>
                </a:gridCol>
                <a:gridCol w="2453641">
                  <a:extLst>
                    <a:ext uri="{9D8B030D-6E8A-4147-A177-3AD203B41FA5}">
                      <a16:colId xmlns:a16="http://schemas.microsoft.com/office/drawing/2014/main" val="3875776216"/>
                    </a:ext>
                  </a:extLst>
                </a:gridCol>
              </a:tblGrid>
              <a:tr h="405845">
                <a:tc>
                  <a:txBody>
                    <a:bodyPr/>
                    <a:lstStyle/>
                    <a:p>
                      <a:pPr algn="ctr"/>
                      <a:r>
                        <a:rPr lang="zh-CN" altLang="en-US" dirty="0"/>
                        <a:t>硬件配置</a:t>
                      </a:r>
                    </a:p>
                  </a:txBody>
                  <a:tcPr/>
                </a:tc>
                <a:tc>
                  <a:txBody>
                    <a:bodyPr/>
                    <a:lstStyle/>
                    <a:p>
                      <a:pPr algn="ctr"/>
                      <a:r>
                        <a:rPr lang="zh-CN" altLang="en-US" dirty="0"/>
                        <a:t>训练时间</a:t>
                      </a:r>
                    </a:p>
                  </a:txBody>
                  <a:tcPr/>
                </a:tc>
                <a:extLst>
                  <a:ext uri="{0D108BD9-81ED-4DB2-BD59-A6C34878D82A}">
                    <a16:rowId xmlns:a16="http://schemas.microsoft.com/office/drawing/2014/main" val="351859859"/>
                  </a:ext>
                </a:extLst>
              </a:tr>
              <a:tr h="405845">
                <a:tc>
                  <a:txBody>
                    <a:bodyPr/>
                    <a:lstStyle/>
                    <a:p>
                      <a:pPr algn="ctr"/>
                      <a:r>
                        <a:rPr lang="zh-CN" altLang="en-US" dirty="0"/>
                        <a:t>配置</a:t>
                      </a:r>
                      <a:r>
                        <a:rPr lang="en-US" altLang="zh-CN" dirty="0"/>
                        <a:t>8</a:t>
                      </a:r>
                      <a:r>
                        <a:rPr lang="zh-CN" altLang="en-US" dirty="0"/>
                        <a:t>块</a:t>
                      </a:r>
                      <a:r>
                        <a:rPr lang="en-US" altLang="zh-CN" dirty="0"/>
                        <a:t>P100</a:t>
                      </a:r>
                      <a:r>
                        <a:rPr lang="zh-CN" altLang="en-US" dirty="0"/>
                        <a:t>的</a:t>
                      </a:r>
                      <a:r>
                        <a:rPr lang="en-US" altLang="zh-CN" dirty="0"/>
                        <a:t>GPU</a:t>
                      </a:r>
                      <a:r>
                        <a:rPr lang="zh-CN" altLang="en-US" dirty="0"/>
                        <a:t>服务器</a:t>
                      </a:r>
                    </a:p>
                  </a:txBody>
                  <a:tcPr/>
                </a:tc>
                <a:tc>
                  <a:txBody>
                    <a:bodyPr/>
                    <a:lstStyle/>
                    <a:p>
                      <a:pPr algn="ctr"/>
                      <a:r>
                        <a:rPr lang="en-US" altLang="zh-CN" dirty="0"/>
                        <a:t>1</a:t>
                      </a:r>
                      <a:r>
                        <a:rPr lang="zh-CN" altLang="en-US" dirty="0"/>
                        <a:t>年</a:t>
                      </a:r>
                    </a:p>
                  </a:txBody>
                  <a:tcPr/>
                </a:tc>
                <a:extLst>
                  <a:ext uri="{0D108BD9-81ED-4DB2-BD59-A6C34878D82A}">
                    <a16:rowId xmlns:a16="http://schemas.microsoft.com/office/drawing/2014/main" val="1764026123"/>
                  </a:ext>
                </a:extLst>
              </a:tr>
              <a:tr h="405845">
                <a:tc>
                  <a:txBody>
                    <a:bodyPr/>
                    <a:lstStyle/>
                    <a:p>
                      <a:pPr algn="ctr"/>
                      <a:r>
                        <a:rPr lang="en-US" altLang="zh-CN" dirty="0"/>
                        <a:t>Nvidia DGX-1</a:t>
                      </a:r>
                      <a:r>
                        <a:rPr lang="zh-CN" altLang="en-US" dirty="0"/>
                        <a:t>（</a:t>
                      </a:r>
                      <a:r>
                        <a:rPr lang="en-US" altLang="zh-CN" dirty="0"/>
                        <a:t>8 V100+Nvlink</a:t>
                      </a:r>
                      <a:r>
                        <a:rPr lang="zh-CN" altLang="en-US" dirty="0"/>
                        <a:t>）</a:t>
                      </a:r>
                    </a:p>
                  </a:txBody>
                  <a:tcPr/>
                </a:tc>
                <a:tc>
                  <a:txBody>
                    <a:bodyPr/>
                    <a:lstStyle/>
                    <a:p>
                      <a:pPr algn="ctr"/>
                      <a:r>
                        <a:rPr lang="en-US" altLang="zh-CN" dirty="0"/>
                        <a:t>68</a:t>
                      </a:r>
                      <a:r>
                        <a:rPr lang="zh-CN" altLang="en-US" dirty="0"/>
                        <a:t>天</a:t>
                      </a:r>
                    </a:p>
                  </a:txBody>
                  <a:tcPr/>
                </a:tc>
                <a:extLst>
                  <a:ext uri="{0D108BD9-81ED-4DB2-BD59-A6C34878D82A}">
                    <a16:rowId xmlns:a16="http://schemas.microsoft.com/office/drawing/2014/main" val="2311078213"/>
                  </a:ext>
                </a:extLst>
              </a:tr>
              <a:tr h="405845">
                <a:tc>
                  <a:txBody>
                    <a:bodyPr/>
                    <a:lstStyle/>
                    <a:p>
                      <a:pPr algn="ctr"/>
                      <a:r>
                        <a:rPr lang="zh-CN" altLang="en-US" dirty="0"/>
                        <a:t>包含</a:t>
                      </a:r>
                      <a:r>
                        <a:rPr lang="en-US" altLang="zh-CN" dirty="0"/>
                        <a:t>16</a:t>
                      </a:r>
                      <a:r>
                        <a:rPr lang="zh-CN" altLang="en-US" dirty="0"/>
                        <a:t>个云</a:t>
                      </a:r>
                      <a:r>
                        <a:rPr lang="en-US" altLang="zh-CN" dirty="0"/>
                        <a:t>TPU</a:t>
                      </a:r>
                      <a:r>
                        <a:rPr lang="zh-CN" altLang="en-US" dirty="0"/>
                        <a:t>的集群</a:t>
                      </a:r>
                    </a:p>
                  </a:txBody>
                  <a:tcPr/>
                </a:tc>
                <a:tc>
                  <a:txBody>
                    <a:bodyPr/>
                    <a:lstStyle/>
                    <a:p>
                      <a:pPr algn="ctr"/>
                      <a:r>
                        <a:rPr lang="en-US" altLang="zh-CN" dirty="0"/>
                        <a:t>8</a:t>
                      </a:r>
                      <a:r>
                        <a:rPr lang="zh-CN" altLang="en-US" dirty="0"/>
                        <a:t>天半</a:t>
                      </a:r>
                    </a:p>
                  </a:txBody>
                  <a:tcPr/>
                </a:tc>
                <a:extLst>
                  <a:ext uri="{0D108BD9-81ED-4DB2-BD59-A6C34878D82A}">
                    <a16:rowId xmlns:a16="http://schemas.microsoft.com/office/drawing/2014/main" val="4004787481"/>
                  </a:ext>
                </a:extLst>
              </a:tr>
            </a:tbl>
          </a:graphicData>
        </a:graphic>
      </p:graphicFrame>
    </p:spTree>
    <p:extLst>
      <p:ext uri="{BB962C8B-B14F-4D97-AF65-F5344CB8AC3E}">
        <p14:creationId xmlns:p14="http://schemas.microsoft.com/office/powerpoint/2010/main" val="226968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C998F-4444-4C5E-9476-BB3C07AFCB23}"/>
              </a:ext>
            </a:extLst>
          </p:cNvPr>
          <p:cNvSpPr>
            <a:spLocks noGrp="1"/>
          </p:cNvSpPr>
          <p:nvPr>
            <p:ph type="title"/>
          </p:nvPr>
        </p:nvSpPr>
        <p:spPr/>
        <p:txBody>
          <a:bodyPr/>
          <a:lstStyle/>
          <a:p>
            <a:r>
              <a:rPr lang="zh-CN" altLang="en-US" dirty="0"/>
              <a:t>应用场景</a:t>
            </a:r>
            <a:r>
              <a:rPr lang="en-US" altLang="zh-CN" dirty="0"/>
              <a:t>2</a:t>
            </a:r>
            <a:r>
              <a:rPr lang="zh-CN" altLang="en-US" dirty="0"/>
              <a:t>：知识图谱关系推理模型</a:t>
            </a:r>
          </a:p>
        </p:txBody>
      </p:sp>
      <p:sp>
        <p:nvSpPr>
          <p:cNvPr id="3" name="内容占位符 2">
            <a:extLst>
              <a:ext uri="{FF2B5EF4-FFF2-40B4-BE49-F238E27FC236}">
                <a16:creationId xmlns:a16="http://schemas.microsoft.com/office/drawing/2014/main" id="{F473C7F6-1FAD-409E-BA14-26A6C761BD6F}"/>
              </a:ext>
            </a:extLst>
          </p:cNvPr>
          <p:cNvSpPr>
            <a:spLocks noGrp="1"/>
          </p:cNvSpPr>
          <p:nvPr>
            <p:ph idx="1"/>
          </p:nvPr>
        </p:nvSpPr>
        <p:spPr/>
        <p:txBody>
          <a:bodyPr/>
          <a:lstStyle/>
          <a:p>
            <a:r>
              <a:rPr lang="zh-CN" altLang="en-US" dirty="0"/>
              <a:t>知识图谱是图结构的数据库</a:t>
            </a:r>
            <a:endParaRPr lang="en-US" altLang="zh-CN" dirty="0"/>
          </a:p>
          <a:p>
            <a:pPr lvl="1"/>
            <a:r>
              <a:rPr lang="zh-CN" altLang="en-US" dirty="0"/>
              <a:t>用</a:t>
            </a:r>
            <a:r>
              <a:rPr lang="en-US" altLang="zh-CN" dirty="0"/>
              <a:t>(e</a:t>
            </a:r>
            <a:r>
              <a:rPr lang="en-US" altLang="zh-CN" baseline="-25000" dirty="0"/>
              <a:t>s</a:t>
            </a:r>
            <a:r>
              <a:rPr lang="en-US" altLang="zh-CN" dirty="0"/>
              <a:t>, r, </a:t>
            </a:r>
            <a:r>
              <a:rPr lang="en-US" altLang="zh-CN" dirty="0" err="1"/>
              <a:t>e</a:t>
            </a:r>
            <a:r>
              <a:rPr lang="en-US" altLang="zh-CN" baseline="-25000" dirty="0" err="1"/>
              <a:t>o</a:t>
            </a:r>
            <a:r>
              <a:rPr lang="en-US" altLang="zh-CN" dirty="0"/>
              <a:t>)</a:t>
            </a:r>
            <a:r>
              <a:rPr lang="zh-CN" altLang="en-US" dirty="0"/>
              <a:t>三元组表示事实：</a:t>
            </a:r>
            <a:r>
              <a:rPr lang="en-US" altLang="zh-CN" dirty="0"/>
              <a:t>e</a:t>
            </a:r>
            <a:r>
              <a:rPr lang="en-US" altLang="zh-CN" baseline="-25000" dirty="0"/>
              <a:t>s</a:t>
            </a:r>
            <a:r>
              <a:rPr lang="zh-CN" altLang="en-US" dirty="0"/>
              <a:t>和</a:t>
            </a:r>
            <a:r>
              <a:rPr lang="en-US" altLang="zh-CN" dirty="0" err="1"/>
              <a:t>e</a:t>
            </a:r>
            <a:r>
              <a:rPr lang="en-US" altLang="zh-CN" baseline="-25000" dirty="0" err="1"/>
              <a:t>o</a:t>
            </a:r>
            <a:r>
              <a:rPr lang="zh-CN" altLang="en-US" dirty="0"/>
              <a:t>分别表示主语和宾语实体，</a:t>
            </a:r>
            <a:r>
              <a:rPr lang="en-US" altLang="zh-CN" dirty="0"/>
              <a:t>r</a:t>
            </a:r>
            <a:r>
              <a:rPr lang="zh-CN" altLang="en-US" dirty="0"/>
              <a:t>表示关系</a:t>
            </a:r>
            <a:endParaRPr lang="en-US" altLang="zh-CN" dirty="0"/>
          </a:p>
          <a:p>
            <a:r>
              <a:rPr lang="zh-CN" altLang="en-US" dirty="0"/>
              <a:t>由于知识图谱中事实的不完备性，人工补全费时费力，需要开发</a:t>
            </a:r>
            <a:r>
              <a:rPr lang="zh-CN" altLang="en-US" dirty="0">
                <a:solidFill>
                  <a:srgbClr val="C00000"/>
                </a:solidFill>
              </a:rPr>
              <a:t>知识图谱自动补全算法</a:t>
            </a:r>
          </a:p>
          <a:p>
            <a:r>
              <a:rPr lang="en-US" altLang="zh-CN" dirty="0" err="1"/>
              <a:t>TransE</a:t>
            </a:r>
            <a:r>
              <a:rPr lang="zh-CN" altLang="en-US" dirty="0"/>
              <a:t>模型将实体转化为向量表示，通过优化实体之间的相对距离来推断关系：</a:t>
            </a:r>
            <a:endParaRPr lang="en-US" altLang="zh-CN" dirty="0"/>
          </a:p>
        </p:txBody>
      </p:sp>
      <p:sp>
        <p:nvSpPr>
          <p:cNvPr id="4" name="灯片编号占位符 3">
            <a:extLst>
              <a:ext uri="{FF2B5EF4-FFF2-40B4-BE49-F238E27FC236}">
                <a16:creationId xmlns:a16="http://schemas.microsoft.com/office/drawing/2014/main" id="{3B76B412-F56F-4BA8-8F93-348C848486EA}"/>
              </a:ext>
            </a:extLst>
          </p:cNvPr>
          <p:cNvSpPr>
            <a:spLocks noGrp="1"/>
          </p:cNvSpPr>
          <p:nvPr>
            <p:ph type="sldNum" sz="quarter" idx="12"/>
          </p:nvPr>
        </p:nvSpPr>
        <p:spPr/>
        <p:txBody>
          <a:bodyPr/>
          <a:lstStyle/>
          <a:p>
            <a:fld id="{17F0B86A-3B10-4477-8AC6-12E7D7B5209B}" type="slidenum">
              <a:rPr lang="zh-CN" altLang="en-US" smtClean="0"/>
              <a:t>16</a:t>
            </a:fld>
            <a:endParaRPr lang="zh-CN" altLang="en-US"/>
          </a:p>
        </p:txBody>
      </p:sp>
      <p:pic>
        <p:nvPicPr>
          <p:cNvPr id="6" name="图片 5">
            <a:extLst>
              <a:ext uri="{FF2B5EF4-FFF2-40B4-BE49-F238E27FC236}">
                <a16:creationId xmlns:a16="http://schemas.microsoft.com/office/drawing/2014/main" id="{EE75BEDA-2F34-D948-8761-90CB09CE5DF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19400" y="3429000"/>
            <a:ext cx="4424680" cy="763551"/>
          </a:xfrm>
          <a:prstGeom prst="rect">
            <a:avLst/>
          </a:prstGeom>
        </p:spPr>
      </p:pic>
      <p:pic>
        <p:nvPicPr>
          <p:cNvPr id="7" name="图片 6">
            <a:extLst>
              <a:ext uri="{FF2B5EF4-FFF2-40B4-BE49-F238E27FC236}">
                <a16:creationId xmlns:a16="http://schemas.microsoft.com/office/drawing/2014/main" id="{A8C36DE7-EDA6-4B59-B45F-8CC17D716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126" y="4192551"/>
            <a:ext cx="4939747" cy="2522989"/>
          </a:xfrm>
          <a:prstGeom prst="rect">
            <a:avLst/>
          </a:prstGeom>
        </p:spPr>
      </p:pic>
    </p:spTree>
    <p:extLst>
      <p:ext uri="{BB962C8B-B14F-4D97-AF65-F5344CB8AC3E}">
        <p14:creationId xmlns:p14="http://schemas.microsoft.com/office/powerpoint/2010/main" val="3027167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D867E-5B48-4F3A-9A20-BF18DCC277E4}"/>
              </a:ext>
            </a:extLst>
          </p:cNvPr>
          <p:cNvSpPr>
            <a:spLocks noGrp="1"/>
          </p:cNvSpPr>
          <p:nvPr>
            <p:ph type="title"/>
          </p:nvPr>
        </p:nvSpPr>
        <p:spPr/>
        <p:txBody>
          <a:bodyPr/>
          <a:lstStyle/>
          <a:p>
            <a:r>
              <a:rPr lang="zh-CN" altLang="en-US" dirty="0"/>
              <a:t>应用场景</a:t>
            </a:r>
            <a:r>
              <a:rPr lang="en-US" altLang="zh-CN" dirty="0"/>
              <a:t>2</a:t>
            </a:r>
            <a:r>
              <a:rPr lang="zh-CN" altLang="en-US" dirty="0"/>
              <a:t>：知识图谱关系推理模型</a:t>
            </a:r>
          </a:p>
        </p:txBody>
      </p:sp>
      <p:sp>
        <p:nvSpPr>
          <p:cNvPr id="3" name="内容占位符 2">
            <a:extLst>
              <a:ext uri="{FF2B5EF4-FFF2-40B4-BE49-F238E27FC236}">
                <a16:creationId xmlns:a16="http://schemas.microsoft.com/office/drawing/2014/main" id="{3085A14F-0A1C-497E-8C3A-B0923C6DF3DE}"/>
              </a:ext>
            </a:extLst>
          </p:cNvPr>
          <p:cNvSpPr>
            <a:spLocks noGrp="1"/>
          </p:cNvSpPr>
          <p:nvPr>
            <p:ph idx="1"/>
          </p:nvPr>
        </p:nvSpPr>
        <p:spPr/>
        <p:txBody>
          <a:bodyPr/>
          <a:lstStyle/>
          <a:p>
            <a:r>
              <a:rPr lang="zh-CN" altLang="en-US" dirty="0"/>
              <a:t>由于优化函数中的双重</a:t>
            </a:r>
            <a:r>
              <a:rPr lang="en-US" altLang="zh-CN" dirty="0"/>
              <a:t>Σ</a:t>
            </a:r>
            <a:r>
              <a:rPr lang="zh-CN" altLang="en-US" dirty="0"/>
              <a:t>结构，图规模增大时</a:t>
            </a:r>
            <a:r>
              <a:rPr lang="en-US" altLang="zh-CN" dirty="0" err="1"/>
              <a:t>TransE</a:t>
            </a:r>
            <a:r>
              <a:rPr lang="zh-CN" altLang="en-US" dirty="0"/>
              <a:t>的计算量成</a:t>
            </a:r>
            <a:r>
              <a:rPr lang="zh-CN" altLang="en-US" dirty="0">
                <a:solidFill>
                  <a:srgbClr val="C00000"/>
                </a:solidFill>
              </a:rPr>
              <a:t>平方增长</a:t>
            </a:r>
            <a:endParaRPr lang="en-US" altLang="zh-CN" dirty="0"/>
          </a:p>
          <a:p>
            <a:pPr lvl="1"/>
            <a:r>
              <a:rPr lang="zh-CN" altLang="en-US" dirty="0"/>
              <a:t>以</a:t>
            </a:r>
            <a:r>
              <a:rPr lang="en-US" altLang="zh-CN" dirty="0"/>
              <a:t>Facebook15K</a:t>
            </a:r>
            <a:r>
              <a:rPr lang="zh-CN" altLang="en-US" dirty="0"/>
              <a:t>数据为例，该数据集只有</a:t>
            </a:r>
            <a:r>
              <a:rPr lang="en-US" altLang="zh-CN" dirty="0"/>
              <a:t>1000</a:t>
            </a:r>
            <a:r>
              <a:rPr lang="zh-CN" altLang="en-US" dirty="0"/>
              <a:t>多种关系、</a:t>
            </a:r>
            <a:r>
              <a:rPr lang="en-US" altLang="zh-CN" dirty="0"/>
              <a:t>15000</a:t>
            </a:r>
            <a:r>
              <a:rPr lang="zh-CN" altLang="en-US" dirty="0"/>
              <a:t>个实体，其训练时间如下所示：</a:t>
            </a:r>
            <a:endParaRPr lang="en-US" altLang="zh-CN" dirty="0"/>
          </a:p>
          <a:p>
            <a:pPr lvl="1"/>
            <a:endParaRPr lang="en-US" altLang="zh-CN" dirty="0"/>
          </a:p>
          <a:p>
            <a:endParaRPr lang="en-US" altLang="zh-CN" dirty="0"/>
          </a:p>
          <a:p>
            <a:endParaRPr lang="en-US" altLang="zh-CN" dirty="0"/>
          </a:p>
          <a:p>
            <a:endParaRPr lang="en-US" altLang="zh-CN" dirty="0"/>
          </a:p>
          <a:p>
            <a:r>
              <a:rPr lang="zh-CN" altLang="en-US" dirty="0"/>
              <a:t>对于亿级实体、十亿级关系的大规模知识图谱，其</a:t>
            </a:r>
            <a:r>
              <a:rPr lang="zh-CN" altLang="en-US" dirty="0">
                <a:solidFill>
                  <a:srgbClr val="C00000"/>
                </a:solidFill>
              </a:rPr>
              <a:t>算力短缺问题尤为突出</a:t>
            </a:r>
            <a:r>
              <a:rPr lang="zh-CN" altLang="en-US" dirty="0"/>
              <a:t>，即使采用</a:t>
            </a:r>
            <a:r>
              <a:rPr lang="en-US" altLang="zh-CN" dirty="0"/>
              <a:t>4</a:t>
            </a:r>
            <a:r>
              <a:rPr lang="zh-CN" altLang="en-US" dirty="0"/>
              <a:t>块</a:t>
            </a:r>
            <a:r>
              <a:rPr lang="en-US" altLang="zh-CN" dirty="0"/>
              <a:t>V100 GPU</a:t>
            </a:r>
            <a:r>
              <a:rPr lang="zh-CN" altLang="en-US" dirty="0"/>
              <a:t>，训练时间也长达</a:t>
            </a:r>
            <a:r>
              <a:rPr lang="en-US" altLang="zh-CN" dirty="0"/>
              <a:t>20</a:t>
            </a:r>
            <a:r>
              <a:rPr lang="zh-CN" altLang="en-US" dirty="0"/>
              <a:t>天</a:t>
            </a:r>
            <a:endParaRPr lang="en-US" altLang="zh-CN" dirty="0"/>
          </a:p>
          <a:p>
            <a:r>
              <a:rPr lang="en-US" altLang="zh-CN" dirty="0" err="1"/>
              <a:t>TransE</a:t>
            </a:r>
            <a:r>
              <a:rPr lang="zh-CN" altLang="en-US" dirty="0"/>
              <a:t>的主要瓶颈是计算量随着数据量的增大成</a:t>
            </a:r>
            <a:r>
              <a:rPr lang="zh-CN" altLang="en-US" dirty="0">
                <a:solidFill>
                  <a:srgbClr val="C00000"/>
                </a:solidFill>
              </a:rPr>
              <a:t>平方级别放大</a:t>
            </a:r>
          </a:p>
        </p:txBody>
      </p:sp>
      <p:sp>
        <p:nvSpPr>
          <p:cNvPr id="4" name="灯片编号占位符 3">
            <a:extLst>
              <a:ext uri="{FF2B5EF4-FFF2-40B4-BE49-F238E27FC236}">
                <a16:creationId xmlns:a16="http://schemas.microsoft.com/office/drawing/2014/main" id="{4115F243-68CF-4299-BE5C-591596B8DBA1}"/>
              </a:ext>
            </a:extLst>
          </p:cNvPr>
          <p:cNvSpPr>
            <a:spLocks noGrp="1"/>
          </p:cNvSpPr>
          <p:nvPr>
            <p:ph type="sldNum" sz="quarter" idx="12"/>
          </p:nvPr>
        </p:nvSpPr>
        <p:spPr/>
        <p:txBody>
          <a:bodyPr/>
          <a:lstStyle/>
          <a:p>
            <a:fld id="{17F0B86A-3B10-4477-8AC6-12E7D7B5209B}" type="slidenum">
              <a:rPr lang="zh-CN" altLang="en-US" smtClean="0"/>
              <a:t>17</a:t>
            </a:fld>
            <a:endParaRPr lang="zh-CN" altLang="en-US"/>
          </a:p>
        </p:txBody>
      </p:sp>
      <p:pic>
        <p:nvPicPr>
          <p:cNvPr id="5" name="图片 4">
            <a:extLst>
              <a:ext uri="{FF2B5EF4-FFF2-40B4-BE49-F238E27FC236}">
                <a16:creationId xmlns:a16="http://schemas.microsoft.com/office/drawing/2014/main" id="{93E75DB1-CE20-4B6C-9A01-B607652AF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951" y="2844800"/>
            <a:ext cx="4428097" cy="2150147"/>
          </a:xfrm>
          <a:prstGeom prst="rect">
            <a:avLst/>
          </a:prstGeom>
        </p:spPr>
      </p:pic>
    </p:spTree>
    <p:extLst>
      <p:ext uri="{BB962C8B-B14F-4D97-AF65-F5344CB8AC3E}">
        <p14:creationId xmlns:p14="http://schemas.microsoft.com/office/powerpoint/2010/main" val="31155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C6AEE-583F-4253-9807-3A46771EB5B2}"/>
              </a:ext>
            </a:extLst>
          </p:cNvPr>
          <p:cNvSpPr>
            <a:spLocks noGrp="1"/>
          </p:cNvSpPr>
          <p:nvPr>
            <p:ph type="title"/>
          </p:nvPr>
        </p:nvSpPr>
        <p:spPr/>
        <p:txBody>
          <a:bodyPr/>
          <a:lstStyle/>
          <a:p>
            <a:r>
              <a:rPr lang="zh-CN" altLang="en-US" dirty="0"/>
              <a:t>应用场景</a:t>
            </a:r>
            <a:r>
              <a:rPr lang="en-US" altLang="zh-CN" dirty="0"/>
              <a:t>3</a:t>
            </a:r>
            <a:r>
              <a:rPr lang="zh-CN" altLang="en-US" dirty="0"/>
              <a:t>：图挖掘分析模型</a:t>
            </a:r>
          </a:p>
        </p:txBody>
      </p:sp>
      <p:sp>
        <p:nvSpPr>
          <p:cNvPr id="3" name="内容占位符 2">
            <a:extLst>
              <a:ext uri="{FF2B5EF4-FFF2-40B4-BE49-F238E27FC236}">
                <a16:creationId xmlns:a16="http://schemas.microsoft.com/office/drawing/2014/main" id="{BA26E461-3845-4475-B384-A8A165C7B11F}"/>
              </a:ext>
            </a:extLst>
          </p:cNvPr>
          <p:cNvSpPr>
            <a:spLocks noGrp="1"/>
          </p:cNvSpPr>
          <p:nvPr>
            <p:ph idx="1"/>
          </p:nvPr>
        </p:nvSpPr>
        <p:spPr/>
        <p:txBody>
          <a:bodyPr/>
          <a:lstStyle/>
          <a:p>
            <a:r>
              <a:rPr lang="zh-CN" altLang="en-US" dirty="0"/>
              <a:t>图卷积神经网络是一种能对图数据进行深度学习的方法，它在知识图谱、社交关系、科学计算、生物信息等方面都有广泛的应用，它的基本计算模型为：</a:t>
            </a:r>
            <a:endParaRPr lang="en-US" altLang="zh-CN" dirty="0"/>
          </a:p>
          <a:p>
            <a:r>
              <a:rPr lang="zh-CN" altLang="en-US" dirty="0"/>
              <a:t>图卷积计算的实质是</a:t>
            </a:r>
            <a:r>
              <a:rPr lang="zh-CN" altLang="en-US" dirty="0">
                <a:solidFill>
                  <a:srgbClr val="C00000"/>
                </a:solidFill>
              </a:rPr>
              <a:t>拉普拉斯矩阵的谱分解</a:t>
            </a:r>
            <a:r>
              <a:rPr lang="zh-CN" altLang="en-US" dirty="0"/>
              <a:t>，由于每个节点都有自己的连通图，图卷积算法</a:t>
            </a:r>
            <a:r>
              <a:rPr lang="zh-CN" altLang="en-US" dirty="0">
                <a:solidFill>
                  <a:srgbClr val="C00000"/>
                </a:solidFill>
              </a:rPr>
              <a:t>计算量大</a:t>
            </a:r>
            <a:r>
              <a:rPr lang="zh-CN" altLang="en-US" dirty="0"/>
              <a:t>、</a:t>
            </a:r>
            <a:r>
              <a:rPr lang="zh-CN" altLang="en-US" dirty="0">
                <a:solidFill>
                  <a:srgbClr val="C00000"/>
                </a:solidFill>
              </a:rPr>
              <a:t>存储代价高</a:t>
            </a:r>
            <a:r>
              <a:rPr lang="zh-CN" altLang="en-US" dirty="0"/>
              <a:t>，</a:t>
            </a:r>
            <a:endParaRPr lang="zh-CN" altLang="en-US" dirty="0">
              <a:solidFill>
                <a:srgbClr val="C00000"/>
              </a:solidFill>
            </a:endParaRPr>
          </a:p>
        </p:txBody>
      </p:sp>
      <p:sp>
        <p:nvSpPr>
          <p:cNvPr id="4" name="灯片编号占位符 3">
            <a:extLst>
              <a:ext uri="{FF2B5EF4-FFF2-40B4-BE49-F238E27FC236}">
                <a16:creationId xmlns:a16="http://schemas.microsoft.com/office/drawing/2014/main" id="{AEEB620B-04F1-4ECC-AE88-249901D0CC6A}"/>
              </a:ext>
            </a:extLst>
          </p:cNvPr>
          <p:cNvSpPr>
            <a:spLocks noGrp="1"/>
          </p:cNvSpPr>
          <p:nvPr>
            <p:ph type="sldNum" sz="quarter" idx="12"/>
          </p:nvPr>
        </p:nvSpPr>
        <p:spPr/>
        <p:txBody>
          <a:bodyPr/>
          <a:lstStyle/>
          <a:p>
            <a:fld id="{17F0B86A-3B10-4477-8AC6-12E7D7B5209B}" type="slidenum">
              <a:rPr lang="zh-CN" altLang="en-US" smtClean="0"/>
              <a:t>18</a:t>
            </a:fld>
            <a:endParaRPr lang="zh-CN" altLang="en-US"/>
          </a:p>
        </p:txBody>
      </p:sp>
      <p:pic>
        <p:nvPicPr>
          <p:cNvPr id="6" name="图片 5">
            <a:extLst>
              <a:ext uri="{FF2B5EF4-FFF2-40B4-BE49-F238E27FC236}">
                <a16:creationId xmlns:a16="http://schemas.microsoft.com/office/drawing/2014/main" id="{E05099DC-DC10-A147-848D-4C276D653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892300"/>
            <a:ext cx="2189254" cy="586740"/>
          </a:xfrm>
          <a:prstGeom prst="rect">
            <a:avLst/>
          </a:prstGeom>
        </p:spPr>
      </p:pic>
      <p:pic>
        <p:nvPicPr>
          <p:cNvPr id="5" name="图片 4">
            <a:extLst>
              <a:ext uri="{FF2B5EF4-FFF2-40B4-BE49-F238E27FC236}">
                <a16:creationId xmlns:a16="http://schemas.microsoft.com/office/drawing/2014/main" id="{FC984821-7078-4F9D-B261-D2E2A28DAF61}"/>
              </a:ext>
            </a:extLst>
          </p:cNvPr>
          <p:cNvPicPr>
            <a:picLocks noChangeAspect="1"/>
          </p:cNvPicPr>
          <p:nvPr/>
        </p:nvPicPr>
        <p:blipFill>
          <a:blip r:embed="rId3"/>
          <a:stretch>
            <a:fillRect/>
          </a:stretch>
        </p:blipFill>
        <p:spPr>
          <a:xfrm>
            <a:off x="712550" y="3485649"/>
            <a:ext cx="7718899" cy="3136807"/>
          </a:xfrm>
          <a:prstGeom prst="rect">
            <a:avLst/>
          </a:prstGeom>
        </p:spPr>
      </p:pic>
    </p:spTree>
    <p:extLst>
      <p:ext uri="{BB962C8B-B14F-4D97-AF65-F5344CB8AC3E}">
        <p14:creationId xmlns:p14="http://schemas.microsoft.com/office/powerpoint/2010/main" val="366906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A7DB0-1E15-476C-9A98-825C151EA84B}"/>
              </a:ext>
            </a:extLst>
          </p:cNvPr>
          <p:cNvSpPr>
            <a:spLocks noGrp="1"/>
          </p:cNvSpPr>
          <p:nvPr>
            <p:ph type="title"/>
          </p:nvPr>
        </p:nvSpPr>
        <p:spPr/>
        <p:txBody>
          <a:bodyPr/>
          <a:lstStyle/>
          <a:p>
            <a:r>
              <a:rPr lang="zh-CN" altLang="en-US" dirty="0"/>
              <a:t>应用场景</a:t>
            </a:r>
            <a:r>
              <a:rPr lang="en-US" altLang="zh-CN" dirty="0"/>
              <a:t>3</a:t>
            </a:r>
            <a:r>
              <a:rPr lang="zh-CN" altLang="en-US" dirty="0"/>
              <a:t>：图挖掘分析模型</a:t>
            </a:r>
          </a:p>
        </p:txBody>
      </p:sp>
      <p:sp>
        <p:nvSpPr>
          <p:cNvPr id="3" name="内容占位符 2">
            <a:extLst>
              <a:ext uri="{FF2B5EF4-FFF2-40B4-BE49-F238E27FC236}">
                <a16:creationId xmlns:a16="http://schemas.microsoft.com/office/drawing/2014/main" id="{A565DA78-F12A-41F7-A824-A03B8C3AED6A}"/>
              </a:ext>
            </a:extLst>
          </p:cNvPr>
          <p:cNvSpPr>
            <a:spLocks noGrp="1"/>
          </p:cNvSpPr>
          <p:nvPr>
            <p:ph idx="1"/>
          </p:nvPr>
        </p:nvSpPr>
        <p:spPr/>
        <p:txBody>
          <a:bodyPr/>
          <a:lstStyle/>
          <a:p>
            <a:pPr>
              <a:lnSpc>
                <a:spcPct val="110000"/>
              </a:lnSpc>
            </a:pPr>
            <a:r>
              <a:rPr lang="zh-CN" altLang="en-US" dirty="0"/>
              <a:t>图卷积的性能瓶颈是</a:t>
            </a:r>
            <a:r>
              <a:rPr lang="zh-CN" altLang="en-US" dirty="0">
                <a:solidFill>
                  <a:srgbClr val="C00000"/>
                </a:solidFill>
              </a:rPr>
              <a:t>计算量</a:t>
            </a:r>
            <a:r>
              <a:rPr lang="zh-CN" altLang="en-US" dirty="0"/>
              <a:t>和</a:t>
            </a:r>
            <a:r>
              <a:rPr lang="zh-CN" altLang="en-US" dirty="0">
                <a:solidFill>
                  <a:srgbClr val="C00000"/>
                </a:solidFill>
              </a:rPr>
              <a:t>存储量</a:t>
            </a:r>
            <a:r>
              <a:rPr lang="zh-CN" altLang="en-US" dirty="0"/>
              <a:t>都随着数据的增长而</a:t>
            </a:r>
            <a:r>
              <a:rPr lang="zh-CN" altLang="en-US" dirty="0">
                <a:solidFill>
                  <a:srgbClr val="C00000"/>
                </a:solidFill>
              </a:rPr>
              <a:t>急剧增长</a:t>
            </a:r>
            <a:r>
              <a:rPr lang="zh-CN" altLang="en-US" dirty="0"/>
              <a:t>，并且</a:t>
            </a:r>
            <a:r>
              <a:rPr lang="zh-CN" altLang="en-US" dirty="0">
                <a:solidFill>
                  <a:srgbClr val="C00000"/>
                </a:solidFill>
              </a:rPr>
              <a:t>多次迭代</a:t>
            </a:r>
            <a:r>
              <a:rPr lang="zh-CN" altLang="en-US" dirty="0"/>
              <a:t>计算导致数据也需要频繁载入</a:t>
            </a:r>
            <a:r>
              <a:rPr lang="en-US" altLang="zh-CN" dirty="0"/>
              <a:t>XPU</a:t>
            </a:r>
            <a:r>
              <a:rPr lang="zh-CN" altLang="en-US" dirty="0"/>
              <a:t>，</a:t>
            </a:r>
            <a:r>
              <a:rPr lang="en-US" altLang="zh-CN" dirty="0">
                <a:solidFill>
                  <a:srgbClr val="C00000"/>
                </a:solidFill>
              </a:rPr>
              <a:t>I/O</a:t>
            </a:r>
            <a:r>
              <a:rPr lang="zh-CN" altLang="en-US" dirty="0">
                <a:solidFill>
                  <a:srgbClr val="C00000"/>
                </a:solidFill>
              </a:rPr>
              <a:t>墙</a:t>
            </a:r>
            <a:r>
              <a:rPr lang="zh-CN" altLang="en-US" dirty="0"/>
              <a:t>问题凸显</a:t>
            </a:r>
            <a:endParaRPr lang="zh-CN" altLang="en-US" dirty="0">
              <a:solidFill>
                <a:srgbClr val="C00000"/>
              </a:solidFill>
            </a:endParaRPr>
          </a:p>
        </p:txBody>
      </p:sp>
      <p:sp>
        <p:nvSpPr>
          <p:cNvPr id="4" name="灯片编号占位符 3">
            <a:extLst>
              <a:ext uri="{FF2B5EF4-FFF2-40B4-BE49-F238E27FC236}">
                <a16:creationId xmlns:a16="http://schemas.microsoft.com/office/drawing/2014/main" id="{B3747A1F-1767-40DD-9DF2-13402613A12A}"/>
              </a:ext>
            </a:extLst>
          </p:cNvPr>
          <p:cNvSpPr>
            <a:spLocks noGrp="1"/>
          </p:cNvSpPr>
          <p:nvPr>
            <p:ph type="sldNum" sz="quarter" idx="12"/>
          </p:nvPr>
        </p:nvSpPr>
        <p:spPr/>
        <p:txBody>
          <a:bodyPr/>
          <a:lstStyle/>
          <a:p>
            <a:fld id="{17F0B86A-3B10-4477-8AC6-12E7D7B5209B}" type="slidenum">
              <a:rPr lang="zh-CN" altLang="en-US" smtClean="0"/>
              <a:t>19</a:t>
            </a:fld>
            <a:endParaRPr lang="zh-CN" altLang="en-US"/>
          </a:p>
        </p:txBody>
      </p:sp>
      <p:pic>
        <p:nvPicPr>
          <p:cNvPr id="7" name="图片 6">
            <a:extLst>
              <a:ext uri="{FF2B5EF4-FFF2-40B4-BE49-F238E27FC236}">
                <a16:creationId xmlns:a16="http://schemas.microsoft.com/office/drawing/2014/main" id="{B9B92563-DA43-3448-B33C-68EBD3326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10" y="4657454"/>
            <a:ext cx="8688380" cy="1940478"/>
          </a:xfrm>
          <a:prstGeom prst="rect">
            <a:avLst/>
          </a:prstGeom>
        </p:spPr>
      </p:pic>
      <p:graphicFrame>
        <p:nvGraphicFramePr>
          <p:cNvPr id="5" name="表格 4">
            <a:extLst>
              <a:ext uri="{FF2B5EF4-FFF2-40B4-BE49-F238E27FC236}">
                <a16:creationId xmlns:a16="http://schemas.microsoft.com/office/drawing/2014/main" id="{267074E2-ECA5-4325-A180-62C79A045A3B}"/>
              </a:ext>
            </a:extLst>
          </p:cNvPr>
          <p:cNvGraphicFramePr>
            <a:graphicFrameLocks noGrp="1"/>
          </p:cNvGraphicFramePr>
          <p:nvPr>
            <p:extLst>
              <p:ext uri="{D42A27DB-BD31-4B8C-83A1-F6EECF244321}">
                <p14:modId xmlns:p14="http://schemas.microsoft.com/office/powerpoint/2010/main" val="1650923972"/>
              </p:ext>
            </p:extLst>
          </p:nvPr>
        </p:nvGraphicFramePr>
        <p:xfrm>
          <a:off x="227810" y="2275840"/>
          <a:ext cx="8688380" cy="2214875"/>
        </p:xfrm>
        <a:graphic>
          <a:graphicData uri="http://schemas.openxmlformats.org/drawingml/2006/table">
            <a:tbl>
              <a:tblPr firstRow="1" bandRow="1">
                <a:tableStyleId>{7DF18680-E054-41AD-8BC1-D1AEF772440D}</a:tableStyleId>
              </a:tblPr>
              <a:tblGrid>
                <a:gridCol w="2484910">
                  <a:extLst>
                    <a:ext uri="{9D8B030D-6E8A-4147-A177-3AD203B41FA5}">
                      <a16:colId xmlns:a16="http://schemas.microsoft.com/office/drawing/2014/main" val="1953716869"/>
                    </a:ext>
                  </a:extLst>
                </a:gridCol>
                <a:gridCol w="1320800">
                  <a:extLst>
                    <a:ext uri="{9D8B030D-6E8A-4147-A177-3AD203B41FA5}">
                      <a16:colId xmlns:a16="http://schemas.microsoft.com/office/drawing/2014/main" val="2406592239"/>
                    </a:ext>
                  </a:extLst>
                </a:gridCol>
                <a:gridCol w="1656080">
                  <a:extLst>
                    <a:ext uri="{9D8B030D-6E8A-4147-A177-3AD203B41FA5}">
                      <a16:colId xmlns:a16="http://schemas.microsoft.com/office/drawing/2014/main" val="1686538329"/>
                    </a:ext>
                  </a:extLst>
                </a:gridCol>
                <a:gridCol w="3226590">
                  <a:extLst>
                    <a:ext uri="{9D8B030D-6E8A-4147-A177-3AD203B41FA5}">
                      <a16:colId xmlns:a16="http://schemas.microsoft.com/office/drawing/2014/main" val="2827572710"/>
                    </a:ext>
                  </a:extLst>
                </a:gridCol>
              </a:tblGrid>
              <a:tr h="442975">
                <a:tc>
                  <a:txBody>
                    <a:bodyPr/>
                    <a:lstStyle/>
                    <a:p>
                      <a:pPr algn="ctr"/>
                      <a:r>
                        <a:rPr lang="zh-CN" altLang="en-US" dirty="0"/>
                        <a:t>数据集</a:t>
                      </a:r>
                    </a:p>
                  </a:txBody>
                  <a:tcPr anchor="ctr"/>
                </a:tc>
                <a:tc>
                  <a:txBody>
                    <a:bodyPr/>
                    <a:lstStyle/>
                    <a:p>
                      <a:pPr algn="ctr"/>
                      <a:r>
                        <a:rPr lang="zh-CN" altLang="en-US" dirty="0"/>
                        <a:t>网络层数</a:t>
                      </a:r>
                    </a:p>
                  </a:txBody>
                  <a:tcPr anchor="ctr"/>
                </a:tc>
                <a:tc>
                  <a:txBody>
                    <a:bodyPr/>
                    <a:lstStyle/>
                    <a:p>
                      <a:pPr algn="ctr"/>
                      <a:r>
                        <a:rPr lang="zh-CN" altLang="en-US" dirty="0"/>
                        <a:t>内存开销</a:t>
                      </a:r>
                    </a:p>
                  </a:txBody>
                  <a:tcPr anchor="ctr"/>
                </a:tc>
                <a:tc>
                  <a:txBody>
                    <a:bodyPr/>
                    <a:lstStyle/>
                    <a:p>
                      <a:pPr algn="ctr"/>
                      <a:r>
                        <a:rPr lang="zh-CN" altLang="en-US" dirty="0"/>
                        <a:t>计算时间（</a:t>
                      </a:r>
                      <a:r>
                        <a:rPr lang="en-US" altLang="zh-CN" dirty="0" err="1"/>
                        <a:t>PyTorch</a:t>
                      </a:r>
                      <a:r>
                        <a:rPr lang="zh-CN" altLang="en-US" dirty="0"/>
                        <a:t>框架）</a:t>
                      </a:r>
                    </a:p>
                  </a:txBody>
                  <a:tcPr anchor="ctr"/>
                </a:tc>
                <a:extLst>
                  <a:ext uri="{0D108BD9-81ED-4DB2-BD59-A6C34878D82A}">
                    <a16:rowId xmlns:a16="http://schemas.microsoft.com/office/drawing/2014/main" val="933612983"/>
                  </a:ext>
                </a:extLst>
              </a:tr>
              <a:tr h="442975">
                <a:tc rowSpan="2">
                  <a:txBody>
                    <a:bodyPr/>
                    <a:lstStyle/>
                    <a:p>
                      <a:pPr algn="ctr"/>
                      <a:r>
                        <a:rPr lang="en-US" altLang="zh-CN" dirty="0"/>
                        <a:t>Reddit</a:t>
                      </a:r>
                      <a:r>
                        <a:rPr lang="zh-CN" altLang="en-US" dirty="0"/>
                        <a:t>图</a:t>
                      </a:r>
                      <a:endParaRPr lang="en-US" altLang="zh-CN" dirty="0"/>
                    </a:p>
                    <a:p>
                      <a:pPr algn="ctr"/>
                      <a:r>
                        <a:rPr lang="zh-CN" altLang="en-US" sz="1600" dirty="0"/>
                        <a:t>（</a:t>
                      </a:r>
                      <a:r>
                        <a:rPr lang="en-US" altLang="zh-CN" sz="1600" dirty="0"/>
                        <a:t>20</a:t>
                      </a:r>
                      <a:r>
                        <a:rPr lang="zh-CN" altLang="en-US" sz="1600" dirty="0"/>
                        <a:t>万节点、</a:t>
                      </a:r>
                      <a:r>
                        <a:rPr lang="en-US" altLang="zh-CN" sz="1600" dirty="0"/>
                        <a:t>1000</a:t>
                      </a:r>
                      <a:r>
                        <a:rPr lang="zh-CN" altLang="en-US" sz="1600" dirty="0"/>
                        <a:t>万边）</a:t>
                      </a:r>
                    </a:p>
                  </a:txBody>
                  <a:tcPr anchor="ctr"/>
                </a:tc>
                <a:tc>
                  <a:txBody>
                    <a:bodyPr/>
                    <a:lstStyle/>
                    <a:p>
                      <a:pPr algn="ctr"/>
                      <a:r>
                        <a:rPr lang="en-US" altLang="zh-CN" dirty="0"/>
                        <a:t>2</a:t>
                      </a:r>
                      <a:r>
                        <a:rPr lang="zh-CN" altLang="en-US" dirty="0"/>
                        <a:t>层</a:t>
                      </a:r>
                    </a:p>
                  </a:txBody>
                  <a:tcPr anchor="ctr"/>
                </a:tc>
                <a:tc>
                  <a:txBody>
                    <a:bodyPr/>
                    <a:lstStyle/>
                    <a:p>
                      <a:pPr algn="ctr"/>
                      <a:r>
                        <a:rPr lang="en-US" altLang="zh-CN" dirty="0"/>
                        <a:t>1GB</a:t>
                      </a:r>
                      <a:endParaRPr lang="zh-CN" altLang="en-US" dirty="0"/>
                    </a:p>
                  </a:txBody>
                  <a:tcPr anchor="ctr"/>
                </a:tc>
                <a:tc>
                  <a:txBody>
                    <a:bodyPr/>
                    <a:lstStyle/>
                    <a:p>
                      <a:pPr algn="ctr"/>
                      <a:r>
                        <a:rPr lang="en-US" altLang="zh-CN" dirty="0"/>
                        <a:t>45</a:t>
                      </a:r>
                      <a:r>
                        <a:rPr lang="zh-CN" altLang="en-US" dirty="0"/>
                        <a:t>秒</a:t>
                      </a:r>
                    </a:p>
                  </a:txBody>
                  <a:tcPr anchor="ctr"/>
                </a:tc>
                <a:extLst>
                  <a:ext uri="{0D108BD9-81ED-4DB2-BD59-A6C34878D82A}">
                    <a16:rowId xmlns:a16="http://schemas.microsoft.com/office/drawing/2014/main" val="214266433"/>
                  </a:ext>
                </a:extLst>
              </a:tr>
              <a:tr h="442975">
                <a:tc vMerge="1">
                  <a:txBody>
                    <a:bodyPr/>
                    <a:lstStyle/>
                    <a:p>
                      <a:pPr algn="ctr"/>
                      <a:endParaRPr lang="zh-CN" altLang="en-US" dirty="0"/>
                    </a:p>
                  </a:txBody>
                  <a:tcPr anchor="ctr"/>
                </a:tc>
                <a:tc>
                  <a:txBody>
                    <a:bodyPr/>
                    <a:lstStyle/>
                    <a:p>
                      <a:pPr algn="ctr"/>
                      <a:r>
                        <a:rPr lang="en-US" altLang="zh-CN" dirty="0"/>
                        <a:t>4</a:t>
                      </a:r>
                      <a:r>
                        <a:rPr lang="zh-CN" altLang="en-US" dirty="0"/>
                        <a:t>层</a:t>
                      </a:r>
                    </a:p>
                  </a:txBody>
                  <a:tcPr anchor="ctr"/>
                </a:tc>
                <a:tc>
                  <a:txBody>
                    <a:bodyPr/>
                    <a:lstStyle/>
                    <a:p>
                      <a:pPr algn="ctr"/>
                      <a:r>
                        <a:rPr lang="en-US" altLang="zh-CN" dirty="0"/>
                        <a:t>2GB</a:t>
                      </a:r>
                      <a:endParaRPr lang="zh-CN" altLang="en-US" dirty="0"/>
                    </a:p>
                  </a:txBody>
                  <a:tcPr anchor="ctr"/>
                </a:tc>
                <a:tc>
                  <a:txBody>
                    <a:bodyPr/>
                    <a:lstStyle/>
                    <a:p>
                      <a:pPr algn="ctr"/>
                      <a:r>
                        <a:rPr lang="en-US" altLang="zh-CN" dirty="0"/>
                        <a:t>120</a:t>
                      </a:r>
                      <a:r>
                        <a:rPr lang="zh-CN" altLang="en-US" dirty="0"/>
                        <a:t>秒</a:t>
                      </a:r>
                    </a:p>
                  </a:txBody>
                  <a:tcPr anchor="ctr"/>
                </a:tc>
                <a:extLst>
                  <a:ext uri="{0D108BD9-81ED-4DB2-BD59-A6C34878D82A}">
                    <a16:rowId xmlns:a16="http://schemas.microsoft.com/office/drawing/2014/main" val="3289382002"/>
                  </a:ext>
                </a:extLst>
              </a:tr>
              <a:tr h="442975">
                <a:tc rowSpan="2">
                  <a:txBody>
                    <a:bodyPr/>
                    <a:lstStyle/>
                    <a:p>
                      <a:pPr algn="ctr"/>
                      <a:r>
                        <a:rPr lang="en-US" altLang="zh-CN" dirty="0"/>
                        <a:t>Amazon 3M</a:t>
                      </a:r>
                    </a:p>
                    <a:p>
                      <a:pPr algn="ctr"/>
                      <a:r>
                        <a:rPr lang="zh-CN" altLang="en-US" sz="1600" dirty="0"/>
                        <a:t>（</a:t>
                      </a:r>
                      <a:r>
                        <a:rPr lang="en-US" altLang="zh-CN" sz="1600" dirty="0"/>
                        <a:t>200</a:t>
                      </a:r>
                      <a:r>
                        <a:rPr lang="zh-CN" altLang="en-US" sz="1600" dirty="0"/>
                        <a:t>万节点、</a:t>
                      </a:r>
                      <a:r>
                        <a:rPr lang="en-US" altLang="zh-CN" sz="1600" dirty="0"/>
                        <a:t>6000</a:t>
                      </a:r>
                      <a:r>
                        <a:rPr lang="zh-CN" altLang="en-US" sz="1600" dirty="0"/>
                        <a:t>万边）</a:t>
                      </a:r>
                    </a:p>
                  </a:txBody>
                  <a:tcPr anchor="ctr"/>
                </a:tc>
                <a:tc>
                  <a:txBody>
                    <a:bodyPr/>
                    <a:lstStyle/>
                    <a:p>
                      <a:pPr algn="ctr"/>
                      <a:r>
                        <a:rPr lang="en-US" altLang="zh-CN" dirty="0"/>
                        <a:t>2</a:t>
                      </a:r>
                      <a:r>
                        <a:rPr lang="zh-CN" altLang="en-US" dirty="0"/>
                        <a:t>层</a:t>
                      </a:r>
                    </a:p>
                  </a:txBody>
                  <a:tcPr anchor="ctr"/>
                </a:tc>
                <a:tc>
                  <a:txBody>
                    <a:bodyPr/>
                    <a:lstStyle/>
                    <a:p>
                      <a:pPr algn="ctr"/>
                      <a:r>
                        <a:rPr lang="en-US" altLang="zh-CN" dirty="0"/>
                        <a:t>7GB</a:t>
                      </a:r>
                      <a:endParaRPr lang="zh-CN" altLang="en-US" dirty="0"/>
                    </a:p>
                  </a:txBody>
                  <a:tcPr anchor="ctr"/>
                </a:tc>
                <a:tc>
                  <a:txBody>
                    <a:bodyPr/>
                    <a:lstStyle/>
                    <a:p>
                      <a:pPr algn="ctr"/>
                      <a:r>
                        <a:rPr lang="en-US" altLang="zh-CN" dirty="0"/>
                        <a:t>337</a:t>
                      </a:r>
                      <a:r>
                        <a:rPr lang="zh-CN" altLang="en-US" dirty="0"/>
                        <a:t>秒</a:t>
                      </a:r>
                    </a:p>
                  </a:txBody>
                  <a:tcPr anchor="ctr"/>
                </a:tc>
                <a:extLst>
                  <a:ext uri="{0D108BD9-81ED-4DB2-BD59-A6C34878D82A}">
                    <a16:rowId xmlns:a16="http://schemas.microsoft.com/office/drawing/2014/main" val="3439857449"/>
                  </a:ext>
                </a:extLst>
              </a:tr>
              <a:tr h="442975">
                <a:tc vMerge="1">
                  <a:txBody>
                    <a:bodyPr/>
                    <a:lstStyle/>
                    <a:p>
                      <a:pPr algn="ctr"/>
                      <a:endParaRPr lang="zh-CN" altLang="en-US" dirty="0"/>
                    </a:p>
                  </a:txBody>
                  <a:tcPr anchor="ctr"/>
                </a:tc>
                <a:tc>
                  <a:txBody>
                    <a:bodyPr/>
                    <a:lstStyle/>
                    <a:p>
                      <a:pPr algn="ctr"/>
                      <a:r>
                        <a:rPr lang="en-US" altLang="zh-CN" dirty="0"/>
                        <a:t>4</a:t>
                      </a:r>
                      <a:r>
                        <a:rPr lang="zh-CN" altLang="en-US" dirty="0"/>
                        <a:t>层</a:t>
                      </a:r>
                    </a:p>
                  </a:txBody>
                  <a:tcPr anchor="ctr"/>
                </a:tc>
                <a:tc>
                  <a:txBody>
                    <a:bodyPr/>
                    <a:lstStyle/>
                    <a:p>
                      <a:pPr algn="ctr"/>
                      <a:r>
                        <a:rPr lang="zh-CN" altLang="en-US" dirty="0"/>
                        <a:t>超出显卡内存</a:t>
                      </a:r>
                    </a:p>
                  </a:txBody>
                  <a:tcPr anchor="ctr"/>
                </a:tc>
                <a:tc>
                  <a:txBody>
                    <a:bodyPr/>
                    <a:lstStyle/>
                    <a:p>
                      <a:pPr algn="ctr"/>
                      <a:r>
                        <a:rPr lang="zh-CN" altLang="en-US" dirty="0"/>
                        <a:t>无法计算</a:t>
                      </a:r>
                    </a:p>
                  </a:txBody>
                  <a:tcPr anchor="ctr"/>
                </a:tc>
                <a:extLst>
                  <a:ext uri="{0D108BD9-81ED-4DB2-BD59-A6C34878D82A}">
                    <a16:rowId xmlns:a16="http://schemas.microsoft.com/office/drawing/2014/main" val="3133711276"/>
                  </a:ext>
                </a:extLst>
              </a:tr>
            </a:tbl>
          </a:graphicData>
        </a:graphic>
      </p:graphicFrame>
    </p:spTree>
    <p:extLst>
      <p:ext uri="{BB962C8B-B14F-4D97-AF65-F5344CB8AC3E}">
        <p14:creationId xmlns:p14="http://schemas.microsoft.com/office/powerpoint/2010/main" val="103391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9518DF-92FC-4502-88DF-EC4500D96B5F}"/>
              </a:ext>
            </a:extLst>
          </p:cNvPr>
          <p:cNvSpPr>
            <a:spLocks noGrp="1"/>
          </p:cNvSpPr>
          <p:nvPr>
            <p:ph type="sldNum" sz="quarter" idx="12"/>
          </p:nvPr>
        </p:nvSpPr>
        <p:spPr/>
        <p:txBody>
          <a:bodyPr/>
          <a:lstStyle/>
          <a:p>
            <a:fld id="{17F0B86A-3B10-4477-8AC6-12E7D7B5209B}" type="slidenum">
              <a:rPr lang="zh-CN" altLang="en-US" smtClean="0"/>
              <a:t>2</a:t>
            </a:fld>
            <a:endParaRPr lang="zh-CN" altLang="en-US"/>
          </a:p>
        </p:txBody>
      </p:sp>
      <p:sp>
        <p:nvSpPr>
          <p:cNvPr id="7" name="标题 1">
            <a:extLst>
              <a:ext uri="{FF2B5EF4-FFF2-40B4-BE49-F238E27FC236}">
                <a16:creationId xmlns:a16="http://schemas.microsoft.com/office/drawing/2014/main" id="{1999D4A9-8C8B-4724-932B-5CDA7454DE78}"/>
              </a:ext>
            </a:extLst>
          </p:cNvPr>
          <p:cNvSpPr txBox="1">
            <a:spLocks/>
          </p:cNvSpPr>
          <p:nvPr/>
        </p:nvSpPr>
        <p:spPr>
          <a:xfrm>
            <a:off x="0" y="2227723"/>
            <a:ext cx="9144000" cy="2164168"/>
          </a:xfrm>
          <a:prstGeom prst="rect">
            <a:avLst/>
          </a:prstGeom>
        </p:spPr>
        <p:txBody>
          <a:bodyPr anchor="ctr">
            <a:norm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ct val="130000"/>
              </a:lnSpc>
            </a:pPr>
            <a:r>
              <a:rPr lang="zh-CN" altLang="en-US" dirty="0">
                <a:ea typeface="黑体" panose="02010609060101010101" pitchFamily="49" charset="-122"/>
              </a:rPr>
              <a:t>一、立项依据与项目概述</a:t>
            </a:r>
            <a:endParaRPr lang="zh-CN" altLang="en-US" dirty="0"/>
          </a:p>
        </p:txBody>
      </p:sp>
    </p:spTree>
    <p:extLst>
      <p:ext uri="{BB962C8B-B14F-4D97-AF65-F5344CB8AC3E}">
        <p14:creationId xmlns:p14="http://schemas.microsoft.com/office/powerpoint/2010/main" val="265000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3AC7A-BEA8-4D6E-A44A-AF739415E970}"/>
              </a:ext>
            </a:extLst>
          </p:cNvPr>
          <p:cNvSpPr>
            <a:spLocks noGrp="1"/>
          </p:cNvSpPr>
          <p:nvPr>
            <p:ph type="title"/>
          </p:nvPr>
        </p:nvSpPr>
        <p:spPr/>
        <p:txBody>
          <a:bodyPr/>
          <a:lstStyle/>
          <a:p>
            <a:r>
              <a:rPr lang="zh-CN" altLang="en-US" dirty="0"/>
              <a:t>应用需求</a:t>
            </a:r>
          </a:p>
        </p:txBody>
      </p:sp>
      <p:sp>
        <p:nvSpPr>
          <p:cNvPr id="3" name="内容占位符 2">
            <a:extLst>
              <a:ext uri="{FF2B5EF4-FFF2-40B4-BE49-F238E27FC236}">
                <a16:creationId xmlns:a16="http://schemas.microsoft.com/office/drawing/2014/main" id="{ADA78915-F27D-4397-9CB1-E85E0F255CE4}"/>
              </a:ext>
            </a:extLst>
          </p:cNvPr>
          <p:cNvSpPr>
            <a:spLocks noGrp="1"/>
          </p:cNvSpPr>
          <p:nvPr>
            <p:ph idx="1"/>
          </p:nvPr>
        </p:nvSpPr>
        <p:spPr/>
        <p:txBody>
          <a:bodyPr/>
          <a:lstStyle/>
          <a:p>
            <a:r>
              <a:rPr lang="zh-CN" altLang="en-US" dirty="0"/>
              <a:t>面向自然语言处理、知识图谱、大图分析等应用中常见模型在当前硬件环境下面临的挑战，新型智能计算机须在多个方面进行改进和优化</a:t>
            </a:r>
          </a:p>
          <a:p>
            <a:endParaRPr lang="zh-CN" altLang="en-US" dirty="0"/>
          </a:p>
        </p:txBody>
      </p:sp>
      <p:sp>
        <p:nvSpPr>
          <p:cNvPr id="4" name="灯片编号占位符 3">
            <a:extLst>
              <a:ext uri="{FF2B5EF4-FFF2-40B4-BE49-F238E27FC236}">
                <a16:creationId xmlns:a16="http://schemas.microsoft.com/office/drawing/2014/main" id="{9FF7D767-9FE2-4376-8BC9-A36FB9BCE111}"/>
              </a:ext>
            </a:extLst>
          </p:cNvPr>
          <p:cNvSpPr>
            <a:spLocks noGrp="1"/>
          </p:cNvSpPr>
          <p:nvPr>
            <p:ph type="sldNum" sz="quarter" idx="12"/>
          </p:nvPr>
        </p:nvSpPr>
        <p:spPr/>
        <p:txBody>
          <a:bodyPr/>
          <a:lstStyle/>
          <a:p>
            <a:fld id="{17F0B86A-3B10-4477-8AC6-12E7D7B5209B}" type="slidenum">
              <a:rPr lang="zh-CN" altLang="en-US" smtClean="0"/>
              <a:t>20</a:t>
            </a:fld>
            <a:endParaRPr lang="zh-CN" altLang="en-US"/>
          </a:p>
        </p:txBody>
      </p:sp>
      <p:sp>
        <p:nvSpPr>
          <p:cNvPr id="5" name="矩形: 圆角 8">
            <a:extLst>
              <a:ext uri="{FF2B5EF4-FFF2-40B4-BE49-F238E27FC236}">
                <a16:creationId xmlns:a16="http://schemas.microsoft.com/office/drawing/2014/main" id="{DCB4C383-79EF-4413-9BA9-7135E1EB9440}"/>
              </a:ext>
            </a:extLst>
          </p:cNvPr>
          <p:cNvSpPr/>
          <p:nvPr/>
        </p:nvSpPr>
        <p:spPr>
          <a:xfrm>
            <a:off x="1217149" y="3088198"/>
            <a:ext cx="1683530" cy="8177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30000"/>
              </a:lnSpc>
            </a:pPr>
            <a:r>
              <a:rPr lang="zh-CN" altLang="en-US" sz="2000" dirty="0"/>
              <a:t>图卷积</a:t>
            </a:r>
          </a:p>
        </p:txBody>
      </p:sp>
      <p:sp>
        <p:nvSpPr>
          <p:cNvPr id="6" name="矩形: 圆角 5">
            <a:extLst>
              <a:ext uri="{FF2B5EF4-FFF2-40B4-BE49-F238E27FC236}">
                <a16:creationId xmlns:a16="http://schemas.microsoft.com/office/drawing/2014/main" id="{7E9726A7-F2CF-41DA-90A7-94BFDF22D4EB}"/>
              </a:ext>
            </a:extLst>
          </p:cNvPr>
          <p:cNvSpPr/>
          <p:nvPr/>
        </p:nvSpPr>
        <p:spPr>
          <a:xfrm>
            <a:off x="1217148" y="4337878"/>
            <a:ext cx="1683530" cy="8177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30000"/>
              </a:lnSpc>
            </a:pPr>
            <a:r>
              <a:rPr lang="en-US" altLang="zh-CN" sz="2000" dirty="0"/>
              <a:t>BERT</a:t>
            </a:r>
            <a:endParaRPr lang="zh-CN" altLang="en-US" sz="2000" dirty="0"/>
          </a:p>
        </p:txBody>
      </p:sp>
      <p:sp>
        <p:nvSpPr>
          <p:cNvPr id="7" name="矩形: 圆角 8">
            <a:extLst>
              <a:ext uri="{FF2B5EF4-FFF2-40B4-BE49-F238E27FC236}">
                <a16:creationId xmlns:a16="http://schemas.microsoft.com/office/drawing/2014/main" id="{22ABB5BD-8547-4A3A-962E-D47C1D5A4159}"/>
              </a:ext>
            </a:extLst>
          </p:cNvPr>
          <p:cNvSpPr/>
          <p:nvPr/>
        </p:nvSpPr>
        <p:spPr>
          <a:xfrm>
            <a:off x="1217147" y="5653029"/>
            <a:ext cx="1683530" cy="8177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30000"/>
              </a:lnSpc>
            </a:pPr>
            <a:r>
              <a:rPr lang="en-US" altLang="zh-CN" sz="2000" dirty="0" err="1"/>
              <a:t>TransE</a:t>
            </a:r>
            <a:endParaRPr lang="zh-CN" altLang="en-US" sz="2000" dirty="0"/>
          </a:p>
        </p:txBody>
      </p:sp>
      <p:sp>
        <p:nvSpPr>
          <p:cNvPr id="8" name="矩形: 圆角 4">
            <a:extLst>
              <a:ext uri="{FF2B5EF4-FFF2-40B4-BE49-F238E27FC236}">
                <a16:creationId xmlns:a16="http://schemas.microsoft.com/office/drawing/2014/main" id="{0A90D7B9-9E2E-4CDD-8ABA-42349D5B04D3}"/>
              </a:ext>
            </a:extLst>
          </p:cNvPr>
          <p:cNvSpPr/>
          <p:nvPr/>
        </p:nvSpPr>
        <p:spPr>
          <a:xfrm>
            <a:off x="3587863" y="3101546"/>
            <a:ext cx="2071254" cy="81772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30000"/>
              </a:lnSpc>
            </a:pPr>
            <a:r>
              <a:rPr lang="zh-CN" altLang="en-US" sz="2000" dirty="0"/>
              <a:t>数据量大需要切分处理</a:t>
            </a:r>
          </a:p>
        </p:txBody>
      </p:sp>
      <p:sp>
        <p:nvSpPr>
          <p:cNvPr id="9" name="矩形: 圆角 4">
            <a:extLst>
              <a:ext uri="{FF2B5EF4-FFF2-40B4-BE49-F238E27FC236}">
                <a16:creationId xmlns:a16="http://schemas.microsoft.com/office/drawing/2014/main" id="{8A89685F-0BC4-4160-AD09-D10E26644A63}"/>
              </a:ext>
            </a:extLst>
          </p:cNvPr>
          <p:cNvSpPr/>
          <p:nvPr/>
        </p:nvSpPr>
        <p:spPr>
          <a:xfrm>
            <a:off x="3587863" y="4347442"/>
            <a:ext cx="2071254" cy="81772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30000"/>
              </a:lnSpc>
            </a:pPr>
            <a:r>
              <a:rPr lang="zh-CN" altLang="en-US" sz="2000" dirty="0"/>
              <a:t>多次迭代，中间数据成倍增长</a:t>
            </a:r>
          </a:p>
        </p:txBody>
      </p:sp>
      <p:sp>
        <p:nvSpPr>
          <p:cNvPr id="10" name="矩形: 圆角 4">
            <a:extLst>
              <a:ext uri="{FF2B5EF4-FFF2-40B4-BE49-F238E27FC236}">
                <a16:creationId xmlns:a16="http://schemas.microsoft.com/office/drawing/2014/main" id="{E133B002-1A26-45C2-AF18-27CC527859CF}"/>
              </a:ext>
            </a:extLst>
          </p:cNvPr>
          <p:cNvSpPr/>
          <p:nvPr/>
        </p:nvSpPr>
        <p:spPr>
          <a:xfrm>
            <a:off x="3587863" y="5666377"/>
            <a:ext cx="2071254" cy="81772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30000"/>
              </a:lnSpc>
            </a:pPr>
            <a:r>
              <a:rPr lang="zh-CN" altLang="en-US" sz="2000" dirty="0"/>
              <a:t>计算随数据量增长而非线性增长</a:t>
            </a:r>
          </a:p>
        </p:txBody>
      </p:sp>
      <p:sp>
        <p:nvSpPr>
          <p:cNvPr id="11" name="矩形: 圆角 6">
            <a:extLst>
              <a:ext uri="{FF2B5EF4-FFF2-40B4-BE49-F238E27FC236}">
                <a16:creationId xmlns:a16="http://schemas.microsoft.com/office/drawing/2014/main" id="{CF22ADB8-A683-416B-B5D1-3DFE9A8F019C}"/>
              </a:ext>
            </a:extLst>
          </p:cNvPr>
          <p:cNvSpPr/>
          <p:nvPr/>
        </p:nvSpPr>
        <p:spPr>
          <a:xfrm>
            <a:off x="6377683" y="4337878"/>
            <a:ext cx="1475103" cy="82728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30000"/>
              </a:lnSpc>
            </a:pPr>
            <a:r>
              <a:rPr lang="en-US" altLang="zh-CN" sz="2000" dirty="0"/>
              <a:t>I/O</a:t>
            </a:r>
            <a:r>
              <a:rPr lang="zh-CN" altLang="en-US" sz="2000" dirty="0"/>
              <a:t>墙</a:t>
            </a:r>
            <a:endParaRPr lang="zh-CN" altLang="en-US" sz="2400" dirty="0"/>
          </a:p>
        </p:txBody>
      </p:sp>
      <p:sp>
        <p:nvSpPr>
          <p:cNvPr id="12" name="矩形: 圆角 6">
            <a:extLst>
              <a:ext uri="{FF2B5EF4-FFF2-40B4-BE49-F238E27FC236}">
                <a16:creationId xmlns:a16="http://schemas.microsoft.com/office/drawing/2014/main" id="{0CF59674-3C1B-4124-861E-F85A44AF4AFF}"/>
              </a:ext>
            </a:extLst>
          </p:cNvPr>
          <p:cNvSpPr/>
          <p:nvPr/>
        </p:nvSpPr>
        <p:spPr>
          <a:xfrm>
            <a:off x="6381839" y="3088197"/>
            <a:ext cx="1475103" cy="8177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30000"/>
              </a:lnSpc>
            </a:pPr>
            <a:r>
              <a:rPr lang="zh-CN" altLang="en-US" sz="2000" dirty="0"/>
              <a:t>算力不足</a:t>
            </a:r>
          </a:p>
        </p:txBody>
      </p:sp>
      <p:sp>
        <p:nvSpPr>
          <p:cNvPr id="13" name="矩形: 圆角 6">
            <a:extLst>
              <a:ext uri="{FF2B5EF4-FFF2-40B4-BE49-F238E27FC236}">
                <a16:creationId xmlns:a16="http://schemas.microsoft.com/office/drawing/2014/main" id="{C1447CEA-DAD0-46F5-BE66-1BB5EBD4C3EE}"/>
              </a:ext>
            </a:extLst>
          </p:cNvPr>
          <p:cNvSpPr/>
          <p:nvPr/>
        </p:nvSpPr>
        <p:spPr>
          <a:xfrm>
            <a:off x="6377679" y="5653029"/>
            <a:ext cx="1475103" cy="8214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30000"/>
              </a:lnSpc>
            </a:pPr>
            <a:r>
              <a:rPr lang="zh-CN" altLang="en-US" sz="2000" dirty="0"/>
              <a:t>通讯瓶颈</a:t>
            </a:r>
          </a:p>
        </p:txBody>
      </p:sp>
      <p:sp>
        <p:nvSpPr>
          <p:cNvPr id="21" name="文本框 20">
            <a:extLst>
              <a:ext uri="{FF2B5EF4-FFF2-40B4-BE49-F238E27FC236}">
                <a16:creationId xmlns:a16="http://schemas.microsoft.com/office/drawing/2014/main" id="{1D04E237-AE4E-43C2-9B69-71A0EA8C723E}"/>
              </a:ext>
            </a:extLst>
          </p:cNvPr>
          <p:cNvSpPr txBox="1"/>
          <p:nvPr/>
        </p:nvSpPr>
        <p:spPr>
          <a:xfrm>
            <a:off x="1289982" y="2505744"/>
            <a:ext cx="1683531" cy="369332"/>
          </a:xfrm>
          <a:prstGeom prst="rect">
            <a:avLst/>
          </a:prstGeom>
          <a:noFill/>
        </p:spPr>
        <p:txBody>
          <a:bodyPr wrap="square" rtlCol="0">
            <a:spAutoFit/>
          </a:bodyPr>
          <a:lstStyle/>
          <a:p>
            <a:pPr algn="ctr"/>
            <a:r>
              <a:rPr kumimoji="1" lang="zh-CN" altLang="en-US" dirty="0"/>
              <a:t>应用</a:t>
            </a:r>
          </a:p>
        </p:txBody>
      </p:sp>
      <p:sp>
        <p:nvSpPr>
          <p:cNvPr id="22" name="文本框 21">
            <a:extLst>
              <a:ext uri="{FF2B5EF4-FFF2-40B4-BE49-F238E27FC236}">
                <a16:creationId xmlns:a16="http://schemas.microsoft.com/office/drawing/2014/main" id="{EB845FA8-DA9A-4BAA-883C-9F3DAA205668}"/>
              </a:ext>
            </a:extLst>
          </p:cNvPr>
          <p:cNvSpPr txBox="1"/>
          <p:nvPr/>
        </p:nvSpPr>
        <p:spPr>
          <a:xfrm>
            <a:off x="3781724" y="2505628"/>
            <a:ext cx="1683531" cy="369332"/>
          </a:xfrm>
          <a:prstGeom prst="rect">
            <a:avLst/>
          </a:prstGeom>
          <a:noFill/>
        </p:spPr>
        <p:txBody>
          <a:bodyPr wrap="square" rtlCol="0">
            <a:spAutoFit/>
          </a:bodyPr>
          <a:lstStyle/>
          <a:p>
            <a:pPr algn="ctr"/>
            <a:r>
              <a:rPr kumimoji="1" lang="zh-CN" altLang="en-US" dirty="0"/>
              <a:t>挑战</a:t>
            </a:r>
          </a:p>
        </p:txBody>
      </p:sp>
      <p:sp>
        <p:nvSpPr>
          <p:cNvPr id="23" name="文本框 22">
            <a:extLst>
              <a:ext uri="{FF2B5EF4-FFF2-40B4-BE49-F238E27FC236}">
                <a16:creationId xmlns:a16="http://schemas.microsoft.com/office/drawing/2014/main" id="{873EEC08-0BEC-4AA0-996C-7867AFC37103}"/>
              </a:ext>
            </a:extLst>
          </p:cNvPr>
          <p:cNvSpPr txBox="1"/>
          <p:nvPr/>
        </p:nvSpPr>
        <p:spPr>
          <a:xfrm>
            <a:off x="6273466" y="2504720"/>
            <a:ext cx="1683531" cy="369332"/>
          </a:xfrm>
          <a:prstGeom prst="rect">
            <a:avLst/>
          </a:prstGeom>
          <a:noFill/>
        </p:spPr>
        <p:txBody>
          <a:bodyPr wrap="square" rtlCol="0">
            <a:spAutoFit/>
          </a:bodyPr>
          <a:lstStyle/>
          <a:p>
            <a:pPr algn="ctr"/>
            <a:r>
              <a:rPr kumimoji="1" lang="zh-CN" altLang="en-US" dirty="0"/>
              <a:t>问题</a:t>
            </a:r>
          </a:p>
        </p:txBody>
      </p:sp>
      <p:cxnSp>
        <p:nvCxnSpPr>
          <p:cNvPr id="25" name="直线箭头连接符 30">
            <a:extLst>
              <a:ext uri="{FF2B5EF4-FFF2-40B4-BE49-F238E27FC236}">
                <a16:creationId xmlns:a16="http://schemas.microsoft.com/office/drawing/2014/main" id="{69D0B8DB-67B9-43A1-A195-A0FF426FF940}"/>
              </a:ext>
            </a:extLst>
          </p:cNvPr>
          <p:cNvCxnSpPr>
            <a:cxnSpLocks/>
            <a:stCxn id="5" idx="3"/>
            <a:endCxn id="9" idx="1"/>
          </p:cNvCxnSpPr>
          <p:nvPr/>
        </p:nvCxnSpPr>
        <p:spPr>
          <a:xfrm>
            <a:off x="2900679" y="3497059"/>
            <a:ext cx="687184" cy="125924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线箭头连接符 31">
            <a:extLst>
              <a:ext uri="{FF2B5EF4-FFF2-40B4-BE49-F238E27FC236}">
                <a16:creationId xmlns:a16="http://schemas.microsoft.com/office/drawing/2014/main" id="{2B421CD1-37EA-4EB6-9672-6EA38FFB6014}"/>
              </a:ext>
            </a:extLst>
          </p:cNvPr>
          <p:cNvCxnSpPr>
            <a:cxnSpLocks/>
            <a:stCxn id="5" idx="3"/>
            <a:endCxn id="8" idx="1"/>
          </p:cNvCxnSpPr>
          <p:nvPr/>
        </p:nvCxnSpPr>
        <p:spPr>
          <a:xfrm>
            <a:off x="2900679" y="3497059"/>
            <a:ext cx="687184" cy="1334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线箭头连接符 36">
            <a:extLst>
              <a:ext uri="{FF2B5EF4-FFF2-40B4-BE49-F238E27FC236}">
                <a16:creationId xmlns:a16="http://schemas.microsoft.com/office/drawing/2014/main" id="{813BF034-AF27-41A5-BCA6-CE8E876CB080}"/>
              </a:ext>
            </a:extLst>
          </p:cNvPr>
          <p:cNvCxnSpPr>
            <a:cxnSpLocks/>
            <a:stCxn id="5" idx="3"/>
            <a:endCxn id="10" idx="1"/>
          </p:cNvCxnSpPr>
          <p:nvPr/>
        </p:nvCxnSpPr>
        <p:spPr>
          <a:xfrm>
            <a:off x="2900679" y="3497059"/>
            <a:ext cx="687184" cy="257817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线箭头连接符 39">
            <a:extLst>
              <a:ext uri="{FF2B5EF4-FFF2-40B4-BE49-F238E27FC236}">
                <a16:creationId xmlns:a16="http://schemas.microsoft.com/office/drawing/2014/main" id="{741E4B2F-54B5-4E93-8642-69B7AB1BD86B}"/>
              </a:ext>
            </a:extLst>
          </p:cNvPr>
          <p:cNvCxnSpPr>
            <a:cxnSpLocks/>
            <a:stCxn id="6" idx="3"/>
            <a:endCxn id="8" idx="1"/>
          </p:cNvCxnSpPr>
          <p:nvPr/>
        </p:nvCxnSpPr>
        <p:spPr>
          <a:xfrm flipV="1">
            <a:off x="2900678" y="3510407"/>
            <a:ext cx="687185" cy="123633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线箭头连接符 41">
            <a:extLst>
              <a:ext uri="{FF2B5EF4-FFF2-40B4-BE49-F238E27FC236}">
                <a16:creationId xmlns:a16="http://schemas.microsoft.com/office/drawing/2014/main" id="{552D0F11-B535-41E6-9E80-875F66D7A11E}"/>
              </a:ext>
            </a:extLst>
          </p:cNvPr>
          <p:cNvCxnSpPr>
            <a:cxnSpLocks/>
            <a:stCxn id="6" idx="3"/>
            <a:endCxn id="9" idx="1"/>
          </p:cNvCxnSpPr>
          <p:nvPr/>
        </p:nvCxnSpPr>
        <p:spPr>
          <a:xfrm>
            <a:off x="2900678" y="4746739"/>
            <a:ext cx="687185" cy="956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42">
            <a:extLst>
              <a:ext uri="{FF2B5EF4-FFF2-40B4-BE49-F238E27FC236}">
                <a16:creationId xmlns:a16="http://schemas.microsoft.com/office/drawing/2014/main" id="{ABFAC716-F39B-49BB-9FDA-9A733555D462}"/>
              </a:ext>
            </a:extLst>
          </p:cNvPr>
          <p:cNvCxnSpPr>
            <a:cxnSpLocks/>
            <a:stCxn id="7" idx="3"/>
            <a:endCxn id="9" idx="1"/>
          </p:cNvCxnSpPr>
          <p:nvPr/>
        </p:nvCxnSpPr>
        <p:spPr>
          <a:xfrm flipV="1">
            <a:off x="2900677" y="4756303"/>
            <a:ext cx="687186" cy="130558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线箭头连接符 46">
            <a:extLst>
              <a:ext uri="{FF2B5EF4-FFF2-40B4-BE49-F238E27FC236}">
                <a16:creationId xmlns:a16="http://schemas.microsoft.com/office/drawing/2014/main" id="{6E6A1954-6E0B-4324-9F31-BDA01D0C2370}"/>
              </a:ext>
            </a:extLst>
          </p:cNvPr>
          <p:cNvCxnSpPr>
            <a:cxnSpLocks/>
            <a:stCxn id="7" idx="3"/>
            <a:endCxn id="10" idx="1"/>
          </p:cNvCxnSpPr>
          <p:nvPr/>
        </p:nvCxnSpPr>
        <p:spPr>
          <a:xfrm>
            <a:off x="2900677" y="6061890"/>
            <a:ext cx="687186" cy="1334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线箭头连接符 49">
            <a:extLst>
              <a:ext uri="{FF2B5EF4-FFF2-40B4-BE49-F238E27FC236}">
                <a16:creationId xmlns:a16="http://schemas.microsoft.com/office/drawing/2014/main" id="{6916BB63-C4C2-41E7-909A-ED9EBC3119F2}"/>
              </a:ext>
            </a:extLst>
          </p:cNvPr>
          <p:cNvCxnSpPr>
            <a:cxnSpLocks/>
            <a:stCxn id="8" idx="3"/>
            <a:endCxn id="12" idx="1"/>
          </p:cNvCxnSpPr>
          <p:nvPr/>
        </p:nvCxnSpPr>
        <p:spPr>
          <a:xfrm flipV="1">
            <a:off x="5659117" y="3497058"/>
            <a:ext cx="722722" cy="1334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51">
            <a:extLst>
              <a:ext uri="{FF2B5EF4-FFF2-40B4-BE49-F238E27FC236}">
                <a16:creationId xmlns:a16="http://schemas.microsoft.com/office/drawing/2014/main" id="{C4B45C09-DA67-4099-946F-3AA8193A84D5}"/>
              </a:ext>
            </a:extLst>
          </p:cNvPr>
          <p:cNvCxnSpPr>
            <a:cxnSpLocks/>
            <a:stCxn id="8" idx="3"/>
            <a:endCxn id="13" idx="1"/>
          </p:cNvCxnSpPr>
          <p:nvPr/>
        </p:nvCxnSpPr>
        <p:spPr>
          <a:xfrm>
            <a:off x="5659117" y="3510407"/>
            <a:ext cx="718562" cy="255336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54">
            <a:extLst>
              <a:ext uri="{FF2B5EF4-FFF2-40B4-BE49-F238E27FC236}">
                <a16:creationId xmlns:a16="http://schemas.microsoft.com/office/drawing/2014/main" id="{900CB216-E412-4EFF-9F31-4724A1DBE376}"/>
              </a:ext>
            </a:extLst>
          </p:cNvPr>
          <p:cNvCxnSpPr>
            <a:cxnSpLocks/>
            <a:stCxn id="8" idx="3"/>
            <a:endCxn id="11" idx="1"/>
          </p:cNvCxnSpPr>
          <p:nvPr/>
        </p:nvCxnSpPr>
        <p:spPr>
          <a:xfrm>
            <a:off x="5659117" y="3510407"/>
            <a:ext cx="718566" cy="124111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线箭头连接符 57">
            <a:extLst>
              <a:ext uri="{FF2B5EF4-FFF2-40B4-BE49-F238E27FC236}">
                <a16:creationId xmlns:a16="http://schemas.microsoft.com/office/drawing/2014/main" id="{EA21512B-F656-4907-8B5C-A325D730AB8F}"/>
              </a:ext>
            </a:extLst>
          </p:cNvPr>
          <p:cNvCxnSpPr>
            <a:cxnSpLocks/>
            <a:stCxn id="9" idx="3"/>
            <a:endCxn id="13" idx="1"/>
          </p:cNvCxnSpPr>
          <p:nvPr/>
        </p:nvCxnSpPr>
        <p:spPr>
          <a:xfrm>
            <a:off x="5659117" y="4756303"/>
            <a:ext cx="718562" cy="1307465"/>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59">
            <a:extLst>
              <a:ext uri="{FF2B5EF4-FFF2-40B4-BE49-F238E27FC236}">
                <a16:creationId xmlns:a16="http://schemas.microsoft.com/office/drawing/2014/main" id="{FE629D44-29CD-4961-80B2-BA087AE4C899}"/>
              </a:ext>
            </a:extLst>
          </p:cNvPr>
          <p:cNvCxnSpPr>
            <a:cxnSpLocks/>
            <a:stCxn id="9" idx="3"/>
            <a:endCxn id="11" idx="1"/>
          </p:cNvCxnSpPr>
          <p:nvPr/>
        </p:nvCxnSpPr>
        <p:spPr>
          <a:xfrm flipV="1">
            <a:off x="5659117" y="4751521"/>
            <a:ext cx="718566" cy="478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线箭头连接符 61">
            <a:extLst>
              <a:ext uri="{FF2B5EF4-FFF2-40B4-BE49-F238E27FC236}">
                <a16:creationId xmlns:a16="http://schemas.microsoft.com/office/drawing/2014/main" id="{CBA97510-7711-4EB1-8EDD-BEF03F1D1A10}"/>
              </a:ext>
            </a:extLst>
          </p:cNvPr>
          <p:cNvCxnSpPr>
            <a:cxnSpLocks/>
            <a:stCxn id="10" idx="3"/>
            <a:endCxn id="12" idx="1"/>
          </p:cNvCxnSpPr>
          <p:nvPr/>
        </p:nvCxnSpPr>
        <p:spPr>
          <a:xfrm flipV="1">
            <a:off x="5659117" y="3497058"/>
            <a:ext cx="722722" cy="257818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线箭头连接符 63">
            <a:extLst>
              <a:ext uri="{FF2B5EF4-FFF2-40B4-BE49-F238E27FC236}">
                <a16:creationId xmlns:a16="http://schemas.microsoft.com/office/drawing/2014/main" id="{4D7A7E06-8A2D-4D87-8BEF-C02D77D08E4D}"/>
              </a:ext>
            </a:extLst>
          </p:cNvPr>
          <p:cNvCxnSpPr>
            <a:cxnSpLocks/>
            <a:stCxn id="10" idx="3"/>
            <a:endCxn id="13" idx="1"/>
          </p:cNvCxnSpPr>
          <p:nvPr/>
        </p:nvCxnSpPr>
        <p:spPr>
          <a:xfrm flipV="1">
            <a:off x="5659117" y="6063768"/>
            <a:ext cx="718562" cy="1147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线箭头连接符 65">
            <a:extLst>
              <a:ext uri="{FF2B5EF4-FFF2-40B4-BE49-F238E27FC236}">
                <a16:creationId xmlns:a16="http://schemas.microsoft.com/office/drawing/2014/main" id="{560EA477-5614-419A-B04A-DA64638AA1AC}"/>
              </a:ext>
            </a:extLst>
          </p:cNvPr>
          <p:cNvCxnSpPr>
            <a:cxnSpLocks/>
            <a:stCxn id="10" idx="3"/>
            <a:endCxn id="11" idx="1"/>
          </p:cNvCxnSpPr>
          <p:nvPr/>
        </p:nvCxnSpPr>
        <p:spPr>
          <a:xfrm flipV="1">
            <a:off x="5659117" y="4751521"/>
            <a:ext cx="718566" cy="132371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832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D12-867D-4D07-928F-B094BA65EE0B}"/>
              </a:ext>
            </a:extLst>
          </p:cNvPr>
          <p:cNvSpPr>
            <a:spLocks noGrp="1"/>
          </p:cNvSpPr>
          <p:nvPr>
            <p:ph type="title"/>
          </p:nvPr>
        </p:nvSpPr>
        <p:spPr/>
        <p:txBody>
          <a:bodyPr/>
          <a:lstStyle/>
          <a:p>
            <a:r>
              <a:rPr lang="zh-CN" altLang="en-US" dirty="0"/>
              <a:t>研究现状</a:t>
            </a:r>
            <a:r>
              <a:rPr lang="en-US" altLang="zh-CN" sz="2800" dirty="0"/>
              <a:t>—</a:t>
            </a:r>
            <a:r>
              <a:rPr lang="zh-CN" altLang="en-US" sz="2800" dirty="0"/>
              <a:t>高性能计算</a:t>
            </a:r>
            <a:endParaRPr lang="zh-CN" altLang="en-US" dirty="0"/>
          </a:p>
        </p:txBody>
      </p:sp>
      <p:sp>
        <p:nvSpPr>
          <p:cNvPr id="3" name="内容占位符 2">
            <a:extLst>
              <a:ext uri="{FF2B5EF4-FFF2-40B4-BE49-F238E27FC236}">
                <a16:creationId xmlns:a16="http://schemas.microsoft.com/office/drawing/2014/main" id="{0E546E79-D4AB-467D-9D6A-E043182DEEA7}"/>
              </a:ext>
            </a:extLst>
          </p:cNvPr>
          <p:cNvSpPr>
            <a:spLocks noGrp="1"/>
          </p:cNvSpPr>
          <p:nvPr>
            <p:ph idx="1"/>
          </p:nvPr>
        </p:nvSpPr>
        <p:spPr/>
        <p:txBody>
          <a:bodyPr/>
          <a:lstStyle/>
          <a:p>
            <a:r>
              <a:rPr lang="zh-CN" altLang="en-US" dirty="0"/>
              <a:t>法国超级计算机</a:t>
            </a:r>
            <a:r>
              <a:rPr lang="en-US" altLang="zh-CN" dirty="0"/>
              <a:t>Jean </a:t>
            </a:r>
            <a:r>
              <a:rPr lang="en-US" altLang="zh-CN" dirty="0" err="1"/>
              <a:t>Zay</a:t>
            </a:r>
            <a:endParaRPr lang="en-US" altLang="zh-CN" dirty="0"/>
          </a:p>
          <a:p>
            <a:pPr lvl="1"/>
            <a:r>
              <a:rPr lang="zh-CN" altLang="en-US" dirty="0">
                <a:solidFill>
                  <a:srgbClr val="C00000"/>
                </a:solidFill>
              </a:rPr>
              <a:t>人工智能</a:t>
            </a:r>
            <a:r>
              <a:rPr lang="en-US" altLang="zh-CN" dirty="0">
                <a:solidFill>
                  <a:srgbClr val="C00000"/>
                </a:solidFill>
              </a:rPr>
              <a:t>+HPC</a:t>
            </a:r>
            <a:r>
              <a:rPr lang="zh-CN" altLang="en-US" dirty="0"/>
              <a:t>融合</a:t>
            </a:r>
          </a:p>
          <a:p>
            <a:pPr lvl="1"/>
            <a:r>
              <a:rPr lang="zh-CN" altLang="en-US" dirty="0"/>
              <a:t>由国家高性能计算资源和设备基础设施</a:t>
            </a:r>
            <a:r>
              <a:rPr lang="en-US" altLang="zh-CN" dirty="0"/>
              <a:t>GENCI</a:t>
            </a:r>
            <a:r>
              <a:rPr lang="zh-CN" altLang="en-US" dirty="0"/>
              <a:t>出资，</a:t>
            </a:r>
            <a:r>
              <a:rPr lang="en-US" altLang="zh-CN" dirty="0"/>
              <a:t>2019</a:t>
            </a:r>
            <a:r>
              <a:rPr lang="zh-CN" altLang="en-US" dirty="0"/>
              <a:t>年</a:t>
            </a:r>
            <a:r>
              <a:rPr lang="en-US" altLang="zh-CN" dirty="0"/>
              <a:t>6</a:t>
            </a:r>
            <a:r>
              <a:rPr lang="zh-CN" altLang="en-US" dirty="0"/>
              <a:t>月安装于巴黎西南，</a:t>
            </a:r>
            <a:r>
              <a:rPr lang="en-US" altLang="zh-CN" dirty="0"/>
              <a:t>2019</a:t>
            </a:r>
            <a:r>
              <a:rPr lang="zh-CN" altLang="en-US" dirty="0"/>
              <a:t>年</a:t>
            </a:r>
            <a:r>
              <a:rPr lang="en-US" altLang="zh-CN" dirty="0"/>
              <a:t>10</a:t>
            </a:r>
            <a:r>
              <a:rPr lang="zh-CN" altLang="en-US" dirty="0"/>
              <a:t>月投产</a:t>
            </a:r>
          </a:p>
          <a:p>
            <a:pPr lvl="1"/>
            <a:r>
              <a:rPr lang="zh-CN" altLang="en-US" dirty="0"/>
              <a:t>基于</a:t>
            </a:r>
            <a:r>
              <a:rPr lang="en-US" altLang="zh-CN" dirty="0"/>
              <a:t>CPU+GPU</a:t>
            </a:r>
            <a:r>
              <a:rPr lang="zh-CN" altLang="en-US" dirty="0"/>
              <a:t>架构，具有</a:t>
            </a:r>
            <a:r>
              <a:rPr lang="en-US" altLang="zh-CN" dirty="0"/>
              <a:t>1528</a:t>
            </a:r>
            <a:r>
              <a:rPr lang="zh-CN" altLang="en-US" dirty="0"/>
              <a:t>个</a:t>
            </a:r>
            <a:r>
              <a:rPr lang="en-US" altLang="zh-CN" dirty="0"/>
              <a:t>Intel Xeon</a:t>
            </a:r>
            <a:r>
              <a:rPr lang="zh-CN" altLang="en-US" dirty="0"/>
              <a:t>可扩展节点和</a:t>
            </a:r>
            <a:r>
              <a:rPr lang="en-US" altLang="zh-CN" dirty="0"/>
              <a:t>261</a:t>
            </a:r>
            <a:r>
              <a:rPr lang="zh-CN" altLang="en-US" dirty="0"/>
              <a:t>个</a:t>
            </a:r>
            <a:r>
              <a:rPr lang="en-US" altLang="zh-CN" dirty="0"/>
              <a:t>GPU</a:t>
            </a:r>
            <a:r>
              <a:rPr lang="zh-CN" altLang="en-US" dirty="0"/>
              <a:t>节点，每个节点有</a:t>
            </a:r>
            <a:r>
              <a:rPr lang="en-US" altLang="zh-CN" dirty="0"/>
              <a:t>4</a:t>
            </a:r>
            <a:r>
              <a:rPr lang="zh-CN" altLang="en-US" dirty="0"/>
              <a:t>个</a:t>
            </a:r>
            <a:r>
              <a:rPr lang="en-US" altLang="zh-CN" dirty="0"/>
              <a:t>Nvidia Tesla V100 (32GB) GPU</a:t>
            </a:r>
            <a:r>
              <a:rPr lang="zh-CN" altLang="en-US" dirty="0"/>
              <a:t>，系统网络将提供读写能力超过</a:t>
            </a:r>
            <a:r>
              <a:rPr lang="en-US" altLang="zh-CN" dirty="0"/>
              <a:t>300GBps</a:t>
            </a:r>
            <a:r>
              <a:rPr lang="zh-CN" altLang="en-US" dirty="0"/>
              <a:t>的闪存存储能力</a:t>
            </a:r>
          </a:p>
          <a:p>
            <a:pPr lvl="1"/>
            <a:r>
              <a:rPr lang="zh-CN" altLang="en-US" dirty="0"/>
              <a:t>到</a:t>
            </a:r>
            <a:r>
              <a:rPr lang="en-US" altLang="zh-CN" dirty="0"/>
              <a:t>2025</a:t>
            </a:r>
            <a:r>
              <a:rPr lang="zh-CN" altLang="en-US" dirty="0"/>
              <a:t>年法国投资将超过</a:t>
            </a:r>
            <a:r>
              <a:rPr lang="en-US" altLang="zh-CN" dirty="0">
                <a:solidFill>
                  <a:srgbClr val="C00000"/>
                </a:solidFill>
              </a:rPr>
              <a:t>3.2</a:t>
            </a:r>
            <a:r>
              <a:rPr lang="zh-CN" altLang="en-US" dirty="0">
                <a:solidFill>
                  <a:srgbClr val="C00000"/>
                </a:solidFill>
              </a:rPr>
              <a:t>亿欧元</a:t>
            </a:r>
          </a:p>
        </p:txBody>
      </p:sp>
      <p:sp>
        <p:nvSpPr>
          <p:cNvPr id="4" name="灯片编号占位符 3">
            <a:extLst>
              <a:ext uri="{FF2B5EF4-FFF2-40B4-BE49-F238E27FC236}">
                <a16:creationId xmlns:a16="http://schemas.microsoft.com/office/drawing/2014/main" id="{680261C9-98E6-4FB2-9286-7230718D4592}"/>
              </a:ext>
            </a:extLst>
          </p:cNvPr>
          <p:cNvSpPr>
            <a:spLocks noGrp="1"/>
          </p:cNvSpPr>
          <p:nvPr>
            <p:ph type="sldNum" sz="quarter" idx="12"/>
          </p:nvPr>
        </p:nvSpPr>
        <p:spPr/>
        <p:txBody>
          <a:bodyPr/>
          <a:lstStyle/>
          <a:p>
            <a:fld id="{17F0B86A-3B10-4477-8AC6-12E7D7B5209B}" type="slidenum">
              <a:rPr lang="zh-CN" altLang="en-US" smtClean="0"/>
              <a:t>21</a:t>
            </a:fld>
            <a:endParaRPr lang="zh-CN" altLang="en-US"/>
          </a:p>
        </p:txBody>
      </p:sp>
      <p:pic>
        <p:nvPicPr>
          <p:cNvPr id="5" name="Picture 8">
            <a:extLst>
              <a:ext uri="{FF2B5EF4-FFF2-40B4-BE49-F238E27FC236}">
                <a16:creationId xmlns:a16="http://schemas.microsoft.com/office/drawing/2014/main" id="{2E35D013-2FB0-4195-BF26-22B7D9D7B2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18973" y="4357225"/>
            <a:ext cx="1688175" cy="2176423"/>
          </a:xfrm>
          <a:prstGeom prst="rect">
            <a:avLst/>
          </a:prstGeom>
        </p:spPr>
      </p:pic>
      <p:pic>
        <p:nvPicPr>
          <p:cNvPr id="6" name="Picture 9">
            <a:extLst>
              <a:ext uri="{FF2B5EF4-FFF2-40B4-BE49-F238E27FC236}">
                <a16:creationId xmlns:a16="http://schemas.microsoft.com/office/drawing/2014/main" id="{309B8997-C88F-40EB-B25F-8D9296AA6E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1818" y="5207504"/>
            <a:ext cx="2342686" cy="670860"/>
          </a:xfrm>
          <a:prstGeom prst="rect">
            <a:avLst/>
          </a:prstGeom>
        </p:spPr>
      </p:pic>
      <p:pic>
        <p:nvPicPr>
          <p:cNvPr id="7" name="Picture 7">
            <a:extLst>
              <a:ext uri="{FF2B5EF4-FFF2-40B4-BE49-F238E27FC236}">
                <a16:creationId xmlns:a16="http://schemas.microsoft.com/office/drawing/2014/main" id="{45D175AC-00E5-43F1-B681-086B1A7B3A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2679" y="4835172"/>
            <a:ext cx="2650377" cy="1415523"/>
          </a:xfrm>
          <a:prstGeom prst="rect">
            <a:avLst/>
          </a:prstGeom>
        </p:spPr>
      </p:pic>
    </p:spTree>
    <p:extLst>
      <p:ext uri="{BB962C8B-B14F-4D97-AF65-F5344CB8AC3E}">
        <p14:creationId xmlns:p14="http://schemas.microsoft.com/office/powerpoint/2010/main" val="105934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D12-867D-4D07-928F-B094BA65EE0B}"/>
              </a:ext>
            </a:extLst>
          </p:cNvPr>
          <p:cNvSpPr>
            <a:spLocks noGrp="1"/>
          </p:cNvSpPr>
          <p:nvPr>
            <p:ph type="title"/>
          </p:nvPr>
        </p:nvSpPr>
        <p:spPr/>
        <p:txBody>
          <a:bodyPr/>
          <a:lstStyle/>
          <a:p>
            <a:r>
              <a:rPr lang="zh-CN" altLang="en-US" dirty="0"/>
              <a:t>研究现状</a:t>
            </a:r>
            <a:r>
              <a:rPr lang="en-US" altLang="zh-CN" sz="2800" dirty="0"/>
              <a:t>—</a:t>
            </a:r>
            <a:r>
              <a:rPr lang="zh-CN" altLang="en-US" sz="2800" dirty="0"/>
              <a:t>高性能计算</a:t>
            </a:r>
            <a:endParaRPr lang="zh-CN" altLang="en-US" dirty="0"/>
          </a:p>
        </p:txBody>
      </p:sp>
      <p:sp>
        <p:nvSpPr>
          <p:cNvPr id="3" name="内容占位符 2">
            <a:extLst>
              <a:ext uri="{FF2B5EF4-FFF2-40B4-BE49-F238E27FC236}">
                <a16:creationId xmlns:a16="http://schemas.microsoft.com/office/drawing/2014/main" id="{0E546E79-D4AB-467D-9D6A-E043182DEEA7}"/>
              </a:ext>
            </a:extLst>
          </p:cNvPr>
          <p:cNvSpPr>
            <a:spLocks noGrp="1"/>
          </p:cNvSpPr>
          <p:nvPr>
            <p:ph idx="1"/>
          </p:nvPr>
        </p:nvSpPr>
        <p:spPr/>
        <p:txBody>
          <a:bodyPr/>
          <a:lstStyle/>
          <a:p>
            <a:r>
              <a:rPr lang="en-US" altLang="zh-CN" dirty="0"/>
              <a:t>Intel </a:t>
            </a:r>
            <a:r>
              <a:rPr lang="zh-CN" altLang="en-US" dirty="0"/>
              <a:t>人工智能</a:t>
            </a:r>
            <a:r>
              <a:rPr lang="en-US" altLang="zh-CN" dirty="0"/>
              <a:t>+HPC</a:t>
            </a:r>
            <a:r>
              <a:rPr lang="zh-CN" altLang="en-US" dirty="0"/>
              <a:t>愿景</a:t>
            </a:r>
            <a:endParaRPr lang="en-US" altLang="zh-CN" dirty="0"/>
          </a:p>
          <a:p>
            <a:pPr lvl="1"/>
            <a:r>
              <a:rPr lang="zh-CN" altLang="en-US" dirty="0"/>
              <a:t>融合“</a:t>
            </a:r>
            <a:r>
              <a:rPr lang="zh-CN" altLang="en-US" dirty="0">
                <a:solidFill>
                  <a:srgbClr val="C00000"/>
                </a:solidFill>
              </a:rPr>
              <a:t>人工智能</a:t>
            </a:r>
            <a:r>
              <a:rPr lang="zh-CN" altLang="en-US" dirty="0"/>
              <a:t>、</a:t>
            </a:r>
            <a:r>
              <a:rPr lang="zh-CN" altLang="en-US" dirty="0">
                <a:solidFill>
                  <a:srgbClr val="C00000"/>
                </a:solidFill>
              </a:rPr>
              <a:t>大数据</a:t>
            </a:r>
            <a:r>
              <a:rPr lang="zh-CN" altLang="en-US" dirty="0"/>
              <a:t>分析和传统</a:t>
            </a:r>
            <a:r>
              <a:rPr lang="en-US" altLang="zh-CN" dirty="0">
                <a:solidFill>
                  <a:srgbClr val="C00000"/>
                </a:solidFill>
              </a:rPr>
              <a:t>HPC</a:t>
            </a:r>
            <a:r>
              <a:rPr lang="zh-CN" altLang="en-US" dirty="0"/>
              <a:t>”</a:t>
            </a:r>
            <a:endParaRPr lang="en-US" altLang="zh-CN" dirty="0"/>
          </a:p>
          <a:p>
            <a:pPr lvl="1"/>
            <a:r>
              <a:rPr lang="zh-CN" altLang="en-US" dirty="0"/>
              <a:t>致力于开发可高度配置的</a:t>
            </a:r>
            <a:r>
              <a:rPr lang="en-US" altLang="zh-CN" dirty="0"/>
              <a:t>E</a:t>
            </a:r>
            <a:r>
              <a:rPr lang="zh-CN" altLang="en-US" dirty="0"/>
              <a:t>级系统</a:t>
            </a:r>
          </a:p>
          <a:p>
            <a:pPr lvl="2"/>
            <a:r>
              <a:rPr lang="zh-CN" altLang="en-US" dirty="0"/>
              <a:t>可扩展处理器、加速器、神经网络处理芯片、</a:t>
            </a:r>
            <a:r>
              <a:rPr lang="en-US" altLang="zh-CN" dirty="0"/>
              <a:t>FPGA</a:t>
            </a:r>
            <a:endParaRPr lang="zh-CN" altLang="en-US" dirty="0"/>
          </a:p>
          <a:p>
            <a:pPr lvl="2"/>
            <a:r>
              <a:rPr lang="zh-CN" altLang="en-US" dirty="0"/>
              <a:t>持久内存、</a:t>
            </a:r>
            <a:r>
              <a:rPr lang="en-US" altLang="zh-CN" dirty="0"/>
              <a:t>3D NAND</a:t>
            </a:r>
            <a:endParaRPr lang="zh-CN" altLang="en-US" dirty="0"/>
          </a:p>
          <a:p>
            <a:pPr lvl="1"/>
            <a:r>
              <a:rPr lang="zh-CN" altLang="en-US" dirty="0"/>
              <a:t>目前开发了</a:t>
            </a:r>
            <a:r>
              <a:rPr lang="en-US" altLang="zh-CN" dirty="0"/>
              <a:t>Intel </a:t>
            </a:r>
            <a:r>
              <a:rPr lang="en-US" altLang="zh-CN" dirty="0" err="1"/>
              <a:t>nGraph</a:t>
            </a:r>
            <a:r>
              <a:rPr lang="zh-CN" altLang="en-US" dirty="0"/>
              <a:t>库</a:t>
            </a:r>
          </a:p>
          <a:p>
            <a:pPr lvl="2"/>
            <a:r>
              <a:rPr lang="zh-CN" altLang="en-US" dirty="0"/>
              <a:t>优化</a:t>
            </a:r>
            <a:r>
              <a:rPr lang="en-US" altLang="zh-CN" dirty="0"/>
              <a:t>CPU</a:t>
            </a:r>
            <a:r>
              <a:rPr lang="zh-CN" altLang="en-US" dirty="0"/>
              <a:t>、</a:t>
            </a:r>
            <a:r>
              <a:rPr lang="en-US" altLang="zh-CN" dirty="0"/>
              <a:t>FPGA</a:t>
            </a:r>
            <a:r>
              <a:rPr lang="zh-CN" altLang="en-US" dirty="0"/>
              <a:t>、专用神经网络处理器等</a:t>
            </a:r>
          </a:p>
        </p:txBody>
      </p:sp>
      <p:sp>
        <p:nvSpPr>
          <p:cNvPr id="4" name="灯片编号占位符 3">
            <a:extLst>
              <a:ext uri="{FF2B5EF4-FFF2-40B4-BE49-F238E27FC236}">
                <a16:creationId xmlns:a16="http://schemas.microsoft.com/office/drawing/2014/main" id="{C41F24F7-5D71-4B42-B5E4-9C9BF288786E}"/>
              </a:ext>
            </a:extLst>
          </p:cNvPr>
          <p:cNvSpPr>
            <a:spLocks noGrp="1"/>
          </p:cNvSpPr>
          <p:nvPr>
            <p:ph type="sldNum" sz="quarter" idx="12"/>
          </p:nvPr>
        </p:nvSpPr>
        <p:spPr/>
        <p:txBody>
          <a:bodyPr/>
          <a:lstStyle/>
          <a:p>
            <a:fld id="{17F0B86A-3B10-4477-8AC6-12E7D7B5209B}" type="slidenum">
              <a:rPr lang="zh-CN" altLang="en-US" smtClean="0"/>
              <a:t>22</a:t>
            </a:fld>
            <a:endParaRPr lang="zh-CN" altLang="en-US"/>
          </a:p>
        </p:txBody>
      </p:sp>
      <p:pic>
        <p:nvPicPr>
          <p:cNvPr id="5" name="Picture 3">
            <a:extLst>
              <a:ext uri="{FF2B5EF4-FFF2-40B4-BE49-F238E27FC236}">
                <a16:creationId xmlns:a16="http://schemas.microsoft.com/office/drawing/2014/main" id="{69B0F9F2-CAA2-4E04-AC61-B06BD24AA7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5201" y="4079490"/>
            <a:ext cx="3474207" cy="2184713"/>
          </a:xfrm>
          <a:prstGeom prst="rect">
            <a:avLst/>
          </a:prstGeom>
        </p:spPr>
      </p:pic>
      <p:sp>
        <p:nvSpPr>
          <p:cNvPr id="6" name="Rectangle 4">
            <a:extLst>
              <a:ext uri="{FF2B5EF4-FFF2-40B4-BE49-F238E27FC236}">
                <a16:creationId xmlns:a16="http://schemas.microsoft.com/office/drawing/2014/main" id="{62EAEB50-E1B6-4682-9A74-A2DA60E28AED}"/>
              </a:ext>
            </a:extLst>
          </p:cNvPr>
          <p:cNvSpPr/>
          <p:nvPr/>
        </p:nvSpPr>
        <p:spPr>
          <a:xfrm>
            <a:off x="1026880" y="6260964"/>
            <a:ext cx="2568332" cy="400110"/>
          </a:xfrm>
          <a:prstGeom prst="rect">
            <a:avLst/>
          </a:prstGeom>
        </p:spPr>
        <p:txBody>
          <a:bodyPr wrap="none">
            <a:spAutoFit/>
          </a:bodyPr>
          <a:lstStyle/>
          <a:p>
            <a:r>
              <a:rPr lang="zh-CN" altLang="en-US" sz="2000" dirty="0"/>
              <a:t>三大支柱的融合统一</a:t>
            </a:r>
            <a:r>
              <a:rPr lang="en-US" sz="2000" dirty="0"/>
              <a:t> </a:t>
            </a:r>
          </a:p>
        </p:txBody>
      </p:sp>
      <p:sp>
        <p:nvSpPr>
          <p:cNvPr id="7" name="Rectangle 5">
            <a:extLst>
              <a:ext uri="{FF2B5EF4-FFF2-40B4-BE49-F238E27FC236}">
                <a16:creationId xmlns:a16="http://schemas.microsoft.com/office/drawing/2014/main" id="{7C140CA5-FA5C-4A85-A4CC-66670F5EC878}"/>
              </a:ext>
            </a:extLst>
          </p:cNvPr>
          <p:cNvSpPr/>
          <p:nvPr/>
        </p:nvSpPr>
        <p:spPr>
          <a:xfrm>
            <a:off x="4843107" y="6244207"/>
            <a:ext cx="3476977" cy="400110"/>
          </a:xfrm>
          <a:prstGeom prst="rect">
            <a:avLst/>
          </a:prstGeom>
        </p:spPr>
        <p:txBody>
          <a:bodyPr wrap="none">
            <a:spAutoFit/>
          </a:bodyPr>
          <a:lstStyle/>
          <a:p>
            <a:r>
              <a:rPr lang="zh-CN" altLang="en-US" sz="2000" dirty="0"/>
              <a:t>支持</a:t>
            </a:r>
            <a:r>
              <a:rPr lang="en-US" altLang="zh-CN" sz="2000" dirty="0">
                <a:cs typeface="Times New Roman" panose="02020603050405020304" pitchFamily="18" charset="0"/>
              </a:rPr>
              <a:t>TensorFlow</a:t>
            </a:r>
            <a:r>
              <a:rPr lang="zh-CN" altLang="en-US" sz="2000" dirty="0">
                <a:cs typeface="Times New Roman" panose="02020603050405020304" pitchFamily="18" charset="0"/>
              </a:rPr>
              <a:t>的</a:t>
            </a:r>
            <a:r>
              <a:rPr lang="en-US" altLang="zh-CN" sz="2000" dirty="0">
                <a:cs typeface="Times New Roman" panose="02020603050405020304" pitchFamily="18" charset="0"/>
              </a:rPr>
              <a:t>Intel</a:t>
            </a:r>
            <a:r>
              <a:rPr lang="zh-CN" altLang="en-US" sz="2000" dirty="0">
                <a:cs typeface="Times New Roman" panose="02020603050405020304" pitchFamily="18" charset="0"/>
              </a:rPr>
              <a:t> </a:t>
            </a:r>
            <a:r>
              <a:rPr lang="en-US" altLang="zh-CN" sz="2000" dirty="0" err="1">
                <a:cs typeface="Times New Roman" panose="02020603050405020304" pitchFamily="18" charset="0"/>
              </a:rPr>
              <a:t>nGraph</a:t>
            </a:r>
            <a:endParaRPr lang="en-US" sz="2000" dirty="0">
              <a:cs typeface="Times New Roman" panose="02020603050405020304" pitchFamily="18" charset="0"/>
            </a:endParaRPr>
          </a:p>
        </p:txBody>
      </p:sp>
      <p:pic>
        <p:nvPicPr>
          <p:cNvPr id="8" name="Picture 6">
            <a:extLst>
              <a:ext uri="{FF2B5EF4-FFF2-40B4-BE49-F238E27FC236}">
                <a16:creationId xmlns:a16="http://schemas.microsoft.com/office/drawing/2014/main" id="{C0EA8E9C-8C1E-4195-A04C-3FCCC3B0EB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03734" y="4089728"/>
            <a:ext cx="3555723" cy="2114812"/>
          </a:xfrm>
          <a:prstGeom prst="rect">
            <a:avLst/>
          </a:prstGeom>
        </p:spPr>
      </p:pic>
    </p:spTree>
    <p:extLst>
      <p:ext uri="{BB962C8B-B14F-4D97-AF65-F5344CB8AC3E}">
        <p14:creationId xmlns:p14="http://schemas.microsoft.com/office/powerpoint/2010/main" val="3612872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A9538-69DD-4E3E-8519-31878F072E5D}"/>
              </a:ext>
            </a:extLst>
          </p:cNvPr>
          <p:cNvSpPr>
            <a:spLocks noGrp="1"/>
          </p:cNvSpPr>
          <p:nvPr>
            <p:ph type="title"/>
          </p:nvPr>
        </p:nvSpPr>
        <p:spPr/>
        <p:txBody>
          <a:bodyPr/>
          <a:lstStyle/>
          <a:p>
            <a:r>
              <a:rPr lang="zh-CN" altLang="en-US" dirty="0"/>
              <a:t>研究现状</a:t>
            </a:r>
            <a:r>
              <a:rPr lang="en-US" altLang="zh-CN" sz="2800" dirty="0"/>
              <a:t>—</a:t>
            </a:r>
            <a:r>
              <a:rPr lang="zh-CN" altLang="en-US" sz="2800" dirty="0"/>
              <a:t>计算</a:t>
            </a:r>
            <a:endParaRPr lang="zh-CN" altLang="en-US" dirty="0"/>
          </a:p>
        </p:txBody>
      </p:sp>
      <p:sp>
        <p:nvSpPr>
          <p:cNvPr id="3" name="内容占位符 2">
            <a:extLst>
              <a:ext uri="{FF2B5EF4-FFF2-40B4-BE49-F238E27FC236}">
                <a16:creationId xmlns:a16="http://schemas.microsoft.com/office/drawing/2014/main" id="{86DE46C5-EEF1-488A-B8C5-4317E2AA4ECE}"/>
              </a:ext>
            </a:extLst>
          </p:cNvPr>
          <p:cNvSpPr>
            <a:spLocks noGrp="1"/>
          </p:cNvSpPr>
          <p:nvPr>
            <p:ph idx="1"/>
          </p:nvPr>
        </p:nvSpPr>
        <p:spPr/>
        <p:txBody>
          <a:bodyPr/>
          <a:lstStyle/>
          <a:p>
            <a:r>
              <a:rPr lang="zh-CN" altLang="en-US" dirty="0"/>
              <a:t>在人工智能领域，需要进行大量的向量和矩阵运算，传统的</a:t>
            </a:r>
            <a:r>
              <a:rPr lang="en-US" altLang="zh-CN" dirty="0"/>
              <a:t>CPU</a:t>
            </a:r>
            <a:r>
              <a:rPr lang="zh-CN" altLang="en-US" dirty="0"/>
              <a:t>虽然可用但效率较低，给人工智能计算加速芯片留下了很大的空间</a:t>
            </a:r>
            <a:endParaRPr lang="en-US" altLang="zh-CN" dirty="0"/>
          </a:p>
          <a:p>
            <a:pPr lvl="1"/>
            <a:r>
              <a:rPr lang="zh-CN" altLang="en-US" dirty="0"/>
              <a:t>根据芯片类型，可分为</a:t>
            </a:r>
            <a:r>
              <a:rPr lang="en-US" altLang="zh-CN" dirty="0"/>
              <a:t>GPU</a:t>
            </a:r>
            <a:r>
              <a:rPr lang="zh-CN" altLang="en-US" dirty="0"/>
              <a:t>、</a:t>
            </a:r>
            <a:r>
              <a:rPr lang="en-US" altLang="zh-CN" dirty="0"/>
              <a:t>FPGA</a:t>
            </a:r>
            <a:r>
              <a:rPr lang="zh-CN" altLang="en-US" dirty="0"/>
              <a:t>以及 </a:t>
            </a:r>
            <a:r>
              <a:rPr lang="en-US" altLang="zh-CN" dirty="0"/>
              <a:t>ASIC</a:t>
            </a:r>
          </a:p>
          <a:p>
            <a:pPr lvl="1"/>
            <a:r>
              <a:rPr lang="zh-CN" altLang="en-US" dirty="0"/>
              <a:t>根据部署位置，可分为云端芯片和边缘端芯片</a:t>
            </a:r>
            <a:endParaRPr lang="en-US" altLang="zh-CN" dirty="0"/>
          </a:p>
          <a:p>
            <a:pPr lvl="1"/>
            <a:r>
              <a:rPr lang="zh-CN" altLang="en-US" dirty="0"/>
              <a:t>根据计算任务，可分为训练芯片和推理芯片</a:t>
            </a:r>
          </a:p>
        </p:txBody>
      </p:sp>
      <p:sp>
        <p:nvSpPr>
          <p:cNvPr id="4" name="灯片编号占位符 3">
            <a:extLst>
              <a:ext uri="{FF2B5EF4-FFF2-40B4-BE49-F238E27FC236}">
                <a16:creationId xmlns:a16="http://schemas.microsoft.com/office/drawing/2014/main" id="{E642517A-B86C-41D2-B1C3-07B4E9042D6C}"/>
              </a:ext>
            </a:extLst>
          </p:cNvPr>
          <p:cNvSpPr>
            <a:spLocks noGrp="1"/>
          </p:cNvSpPr>
          <p:nvPr>
            <p:ph type="sldNum" sz="quarter" idx="12"/>
          </p:nvPr>
        </p:nvSpPr>
        <p:spPr/>
        <p:txBody>
          <a:bodyPr/>
          <a:lstStyle/>
          <a:p>
            <a:fld id="{17F0B86A-3B10-4477-8AC6-12E7D7B5209B}" type="slidenum">
              <a:rPr lang="zh-CN" altLang="en-US" smtClean="0"/>
              <a:t>23</a:t>
            </a:fld>
            <a:endParaRPr lang="zh-CN" altLang="en-US"/>
          </a:p>
        </p:txBody>
      </p:sp>
      <p:pic>
        <p:nvPicPr>
          <p:cNvPr id="6" name="图片 5">
            <a:extLst>
              <a:ext uri="{FF2B5EF4-FFF2-40B4-BE49-F238E27FC236}">
                <a16:creationId xmlns:a16="http://schemas.microsoft.com/office/drawing/2014/main" id="{FA807027-DE09-41C8-9BED-5EAB7698DB1E}"/>
              </a:ext>
            </a:extLst>
          </p:cNvPr>
          <p:cNvPicPr>
            <a:picLocks noChangeAspect="1"/>
          </p:cNvPicPr>
          <p:nvPr/>
        </p:nvPicPr>
        <p:blipFill rotWithShape="1">
          <a:blip r:embed="rId2"/>
          <a:srcRect t="10227" b="13393"/>
          <a:stretch/>
        </p:blipFill>
        <p:spPr>
          <a:xfrm>
            <a:off x="1487712" y="3762229"/>
            <a:ext cx="6342743" cy="2997200"/>
          </a:xfrm>
          <a:prstGeom prst="rect">
            <a:avLst/>
          </a:prstGeom>
        </p:spPr>
      </p:pic>
    </p:spTree>
    <p:extLst>
      <p:ext uri="{BB962C8B-B14F-4D97-AF65-F5344CB8AC3E}">
        <p14:creationId xmlns:p14="http://schemas.microsoft.com/office/powerpoint/2010/main" val="2678076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2230A-2BBA-45A7-B869-A008150AE9D5}"/>
              </a:ext>
            </a:extLst>
          </p:cNvPr>
          <p:cNvSpPr>
            <a:spLocks noGrp="1"/>
          </p:cNvSpPr>
          <p:nvPr>
            <p:ph type="title"/>
          </p:nvPr>
        </p:nvSpPr>
        <p:spPr/>
        <p:txBody>
          <a:bodyPr/>
          <a:lstStyle/>
          <a:p>
            <a:r>
              <a:rPr lang="zh-CN" altLang="en-US" dirty="0"/>
              <a:t>研究现状</a:t>
            </a:r>
            <a:r>
              <a:rPr lang="en-US" altLang="zh-CN" sz="2800" dirty="0"/>
              <a:t>—</a:t>
            </a:r>
            <a:r>
              <a:rPr lang="zh-CN" altLang="en-US" sz="2800" dirty="0"/>
              <a:t>计算</a:t>
            </a:r>
            <a:endParaRPr lang="zh-CN" altLang="en-US" dirty="0"/>
          </a:p>
        </p:txBody>
      </p:sp>
      <p:sp>
        <p:nvSpPr>
          <p:cNvPr id="3" name="内容占位符 2">
            <a:extLst>
              <a:ext uri="{FF2B5EF4-FFF2-40B4-BE49-F238E27FC236}">
                <a16:creationId xmlns:a16="http://schemas.microsoft.com/office/drawing/2014/main" id="{73E51997-80C8-4260-8543-AFB17409B5C7}"/>
              </a:ext>
            </a:extLst>
          </p:cNvPr>
          <p:cNvSpPr>
            <a:spLocks noGrp="1"/>
          </p:cNvSpPr>
          <p:nvPr>
            <p:ph idx="1"/>
          </p:nvPr>
        </p:nvSpPr>
        <p:spPr>
          <a:xfrm>
            <a:off x="134223" y="906011"/>
            <a:ext cx="8813834" cy="5637402"/>
          </a:xfrm>
        </p:spPr>
        <p:txBody>
          <a:bodyPr/>
          <a:lstStyle/>
          <a:p>
            <a:r>
              <a:rPr lang="en-US" altLang="zh-CN" dirty="0"/>
              <a:t>GPU</a:t>
            </a:r>
            <a:r>
              <a:rPr lang="zh-CN" altLang="en-US" dirty="0"/>
              <a:t>、</a:t>
            </a:r>
            <a:r>
              <a:rPr lang="en-US" altLang="zh-CN" dirty="0"/>
              <a:t>FPGA</a:t>
            </a:r>
            <a:r>
              <a:rPr lang="zh-CN" altLang="en-US" dirty="0"/>
              <a:t>、</a:t>
            </a:r>
            <a:r>
              <a:rPr lang="en-US" altLang="zh-CN" dirty="0"/>
              <a:t>ASIC</a:t>
            </a:r>
            <a:r>
              <a:rPr lang="zh-CN" altLang="en-US" dirty="0"/>
              <a:t>性能特点对比</a:t>
            </a:r>
          </a:p>
        </p:txBody>
      </p:sp>
      <p:sp>
        <p:nvSpPr>
          <p:cNvPr id="4" name="灯片编号占位符 3">
            <a:extLst>
              <a:ext uri="{FF2B5EF4-FFF2-40B4-BE49-F238E27FC236}">
                <a16:creationId xmlns:a16="http://schemas.microsoft.com/office/drawing/2014/main" id="{3B6A5BF2-87C0-434E-882A-BA3C309AC8B7}"/>
              </a:ext>
            </a:extLst>
          </p:cNvPr>
          <p:cNvSpPr>
            <a:spLocks noGrp="1"/>
          </p:cNvSpPr>
          <p:nvPr>
            <p:ph type="sldNum" sz="quarter" idx="12"/>
          </p:nvPr>
        </p:nvSpPr>
        <p:spPr/>
        <p:txBody>
          <a:bodyPr/>
          <a:lstStyle/>
          <a:p>
            <a:fld id="{17F0B86A-3B10-4477-8AC6-12E7D7B5209B}" type="slidenum">
              <a:rPr lang="zh-CN" altLang="en-US" smtClean="0"/>
              <a:t>24</a:t>
            </a:fld>
            <a:endParaRPr lang="zh-CN" altLang="en-US"/>
          </a:p>
        </p:txBody>
      </p:sp>
      <p:graphicFrame>
        <p:nvGraphicFramePr>
          <p:cNvPr id="11" name="表格 10">
            <a:extLst>
              <a:ext uri="{FF2B5EF4-FFF2-40B4-BE49-F238E27FC236}">
                <a16:creationId xmlns:a16="http://schemas.microsoft.com/office/drawing/2014/main" id="{1E906CA1-9B47-40B5-B234-2C7A5577B1BF}"/>
              </a:ext>
            </a:extLst>
          </p:cNvPr>
          <p:cNvGraphicFramePr>
            <a:graphicFrameLocks noGrp="1"/>
          </p:cNvGraphicFramePr>
          <p:nvPr>
            <p:extLst>
              <p:ext uri="{D42A27DB-BD31-4B8C-83A1-F6EECF244321}">
                <p14:modId xmlns:p14="http://schemas.microsoft.com/office/powerpoint/2010/main" val="1785512219"/>
              </p:ext>
            </p:extLst>
          </p:nvPr>
        </p:nvGraphicFramePr>
        <p:xfrm>
          <a:off x="195943" y="1426029"/>
          <a:ext cx="8752117" cy="5208448"/>
        </p:xfrm>
        <a:graphic>
          <a:graphicData uri="http://schemas.openxmlformats.org/drawingml/2006/table">
            <a:tbl>
              <a:tblPr firstRow="1" bandRow="1">
                <a:tableStyleId>{7DF18680-E054-41AD-8BC1-D1AEF772440D}</a:tableStyleId>
              </a:tblPr>
              <a:tblGrid>
                <a:gridCol w="1596571">
                  <a:extLst>
                    <a:ext uri="{9D8B030D-6E8A-4147-A177-3AD203B41FA5}">
                      <a16:colId xmlns:a16="http://schemas.microsoft.com/office/drawing/2014/main" val="841287458"/>
                    </a:ext>
                  </a:extLst>
                </a:gridCol>
                <a:gridCol w="2385182">
                  <a:extLst>
                    <a:ext uri="{9D8B030D-6E8A-4147-A177-3AD203B41FA5}">
                      <a16:colId xmlns:a16="http://schemas.microsoft.com/office/drawing/2014/main" val="1862755501"/>
                    </a:ext>
                  </a:extLst>
                </a:gridCol>
                <a:gridCol w="2385182">
                  <a:extLst>
                    <a:ext uri="{9D8B030D-6E8A-4147-A177-3AD203B41FA5}">
                      <a16:colId xmlns:a16="http://schemas.microsoft.com/office/drawing/2014/main" val="3999574005"/>
                    </a:ext>
                  </a:extLst>
                </a:gridCol>
                <a:gridCol w="2385182">
                  <a:extLst>
                    <a:ext uri="{9D8B030D-6E8A-4147-A177-3AD203B41FA5}">
                      <a16:colId xmlns:a16="http://schemas.microsoft.com/office/drawing/2014/main" val="1975111552"/>
                    </a:ext>
                  </a:extLst>
                </a:gridCol>
              </a:tblGrid>
              <a:tr h="415306">
                <a:tc>
                  <a:txBody>
                    <a:bodyPr/>
                    <a:lstStyle/>
                    <a:p>
                      <a:pPr algn="ctr"/>
                      <a:r>
                        <a:rPr lang="zh-CN" altLang="en-US" dirty="0"/>
                        <a:t>指标</a:t>
                      </a:r>
                    </a:p>
                  </a:txBody>
                  <a:tcPr anchor="ctr"/>
                </a:tc>
                <a:tc>
                  <a:txBody>
                    <a:bodyPr/>
                    <a:lstStyle/>
                    <a:p>
                      <a:pPr algn="ctr"/>
                      <a:r>
                        <a:rPr lang="en-US" altLang="zh-CN" dirty="0"/>
                        <a:t>GPU</a:t>
                      </a:r>
                      <a:endParaRPr lang="zh-CN" altLang="en-US" dirty="0"/>
                    </a:p>
                  </a:txBody>
                  <a:tcPr anchor="ctr"/>
                </a:tc>
                <a:tc>
                  <a:txBody>
                    <a:bodyPr/>
                    <a:lstStyle/>
                    <a:p>
                      <a:pPr algn="ctr"/>
                      <a:r>
                        <a:rPr lang="en-US" altLang="zh-CN" dirty="0"/>
                        <a:t>FPGA</a:t>
                      </a:r>
                      <a:endParaRPr lang="zh-CN" altLang="en-US" dirty="0"/>
                    </a:p>
                  </a:txBody>
                  <a:tcPr anchor="ctr"/>
                </a:tc>
                <a:tc>
                  <a:txBody>
                    <a:bodyPr/>
                    <a:lstStyle/>
                    <a:p>
                      <a:pPr algn="ctr"/>
                      <a:r>
                        <a:rPr lang="en-US" altLang="zh-CN" dirty="0"/>
                        <a:t>ASIC</a:t>
                      </a:r>
                      <a:endParaRPr lang="zh-CN" altLang="en-US" dirty="0"/>
                    </a:p>
                  </a:txBody>
                  <a:tcPr anchor="ctr"/>
                </a:tc>
                <a:extLst>
                  <a:ext uri="{0D108BD9-81ED-4DB2-BD59-A6C34878D82A}">
                    <a16:rowId xmlns:a16="http://schemas.microsoft.com/office/drawing/2014/main" val="456288647"/>
                  </a:ext>
                </a:extLst>
              </a:tr>
              <a:tr h="415306">
                <a:tc>
                  <a:txBody>
                    <a:bodyPr/>
                    <a:lstStyle/>
                    <a:p>
                      <a:pPr algn="ctr"/>
                      <a:r>
                        <a:rPr lang="zh-CN" altLang="en-US" dirty="0"/>
                        <a:t>定制化程度</a:t>
                      </a:r>
                    </a:p>
                  </a:txBody>
                  <a:tcPr anchor="ctr"/>
                </a:tc>
                <a:tc>
                  <a:txBody>
                    <a:bodyPr/>
                    <a:lstStyle/>
                    <a:p>
                      <a:pPr algn="ctr"/>
                      <a:r>
                        <a:rPr lang="zh-CN" altLang="en-US" dirty="0"/>
                        <a:t>通用</a:t>
                      </a:r>
                    </a:p>
                  </a:txBody>
                  <a:tcPr anchor="ctr"/>
                </a:tc>
                <a:tc>
                  <a:txBody>
                    <a:bodyPr/>
                    <a:lstStyle/>
                    <a:p>
                      <a:pPr algn="ctr"/>
                      <a:r>
                        <a:rPr lang="zh-CN" altLang="en-US" dirty="0"/>
                        <a:t>半定制化</a:t>
                      </a:r>
                    </a:p>
                  </a:txBody>
                  <a:tcPr anchor="ctr"/>
                </a:tc>
                <a:tc>
                  <a:txBody>
                    <a:bodyPr/>
                    <a:lstStyle/>
                    <a:p>
                      <a:pPr algn="ctr"/>
                      <a:r>
                        <a:rPr lang="zh-CN" altLang="en-US" dirty="0"/>
                        <a:t>完全定制化</a:t>
                      </a:r>
                    </a:p>
                  </a:txBody>
                  <a:tcPr anchor="ctr"/>
                </a:tc>
                <a:extLst>
                  <a:ext uri="{0D108BD9-81ED-4DB2-BD59-A6C34878D82A}">
                    <a16:rowId xmlns:a16="http://schemas.microsoft.com/office/drawing/2014/main" val="2982992656"/>
                  </a:ext>
                </a:extLst>
              </a:tr>
              <a:tr h="415306">
                <a:tc>
                  <a:txBody>
                    <a:bodyPr/>
                    <a:lstStyle/>
                    <a:p>
                      <a:pPr algn="ctr"/>
                      <a:r>
                        <a:rPr lang="zh-CN" altLang="en-US" dirty="0"/>
                        <a:t>灵活性</a:t>
                      </a:r>
                    </a:p>
                  </a:txBody>
                  <a:tcPr anchor="ctr"/>
                </a:tc>
                <a:tc>
                  <a:txBody>
                    <a:bodyPr/>
                    <a:lstStyle/>
                    <a:p>
                      <a:pPr algn="ctr"/>
                      <a:r>
                        <a:rPr lang="zh-CN" altLang="en-US" dirty="0"/>
                        <a:t>高</a:t>
                      </a:r>
                    </a:p>
                  </a:txBody>
                  <a:tcPr anchor="ctr"/>
                </a:tc>
                <a:tc>
                  <a:txBody>
                    <a:bodyPr/>
                    <a:lstStyle/>
                    <a:p>
                      <a:pPr algn="ctr"/>
                      <a:r>
                        <a:rPr lang="zh-CN" altLang="en-US" dirty="0"/>
                        <a:t>高</a:t>
                      </a:r>
                    </a:p>
                  </a:txBody>
                  <a:tcPr anchor="ctr"/>
                </a:tc>
                <a:tc>
                  <a:txBody>
                    <a:bodyPr/>
                    <a:lstStyle/>
                    <a:p>
                      <a:pPr algn="ctr"/>
                      <a:r>
                        <a:rPr lang="zh-CN" altLang="en-US" dirty="0"/>
                        <a:t>低</a:t>
                      </a:r>
                    </a:p>
                  </a:txBody>
                  <a:tcPr anchor="ctr"/>
                </a:tc>
                <a:extLst>
                  <a:ext uri="{0D108BD9-81ED-4DB2-BD59-A6C34878D82A}">
                    <a16:rowId xmlns:a16="http://schemas.microsoft.com/office/drawing/2014/main" val="2516012221"/>
                  </a:ext>
                </a:extLst>
              </a:tr>
              <a:tr h="726786">
                <a:tc>
                  <a:txBody>
                    <a:bodyPr/>
                    <a:lstStyle/>
                    <a:p>
                      <a:pPr algn="ctr"/>
                      <a:r>
                        <a:rPr lang="zh-CN" altLang="en-US" dirty="0"/>
                        <a:t>成本</a:t>
                      </a:r>
                    </a:p>
                  </a:txBody>
                  <a:tcPr anchor="ctr"/>
                </a:tc>
                <a:tc>
                  <a:txBody>
                    <a:bodyPr/>
                    <a:lstStyle/>
                    <a:p>
                      <a:pPr algn="ctr"/>
                      <a:r>
                        <a:rPr lang="zh-CN" altLang="en-US" dirty="0"/>
                        <a:t>高</a:t>
                      </a:r>
                    </a:p>
                  </a:txBody>
                  <a:tcPr anchor="ctr"/>
                </a:tc>
                <a:tc>
                  <a:txBody>
                    <a:bodyPr/>
                    <a:lstStyle/>
                    <a:p>
                      <a:pPr algn="ctr"/>
                      <a:r>
                        <a:rPr lang="zh-CN" altLang="en-US" dirty="0"/>
                        <a:t>较高，一次性成本比</a:t>
                      </a:r>
                      <a:r>
                        <a:rPr lang="en-US" altLang="zh-CN" dirty="0"/>
                        <a:t>ASIC</a:t>
                      </a:r>
                      <a:r>
                        <a:rPr lang="zh-CN" altLang="en-US" dirty="0"/>
                        <a:t>低</a:t>
                      </a:r>
                    </a:p>
                  </a:txBody>
                  <a:tcPr anchor="ctr"/>
                </a:tc>
                <a:tc>
                  <a:txBody>
                    <a:bodyPr/>
                    <a:lstStyle/>
                    <a:p>
                      <a:pPr algn="ctr"/>
                      <a:r>
                        <a:rPr lang="zh-CN" altLang="en-US" dirty="0"/>
                        <a:t>大规模量产后平均成本低</a:t>
                      </a:r>
                    </a:p>
                  </a:txBody>
                  <a:tcPr anchor="ctr"/>
                </a:tc>
                <a:extLst>
                  <a:ext uri="{0D108BD9-81ED-4DB2-BD59-A6C34878D82A}">
                    <a16:rowId xmlns:a16="http://schemas.microsoft.com/office/drawing/2014/main" val="536221198"/>
                  </a:ext>
                </a:extLst>
              </a:tr>
              <a:tr h="415306">
                <a:tc>
                  <a:txBody>
                    <a:bodyPr/>
                    <a:lstStyle/>
                    <a:p>
                      <a:pPr algn="ctr"/>
                      <a:r>
                        <a:rPr lang="zh-CN" altLang="en-US" dirty="0"/>
                        <a:t>功耗</a:t>
                      </a:r>
                    </a:p>
                  </a:txBody>
                  <a:tcPr anchor="ctr"/>
                </a:tc>
                <a:tc>
                  <a:txBody>
                    <a:bodyPr/>
                    <a:lstStyle/>
                    <a:p>
                      <a:pPr algn="ctr"/>
                      <a:r>
                        <a:rPr lang="zh-CN" altLang="en-US" dirty="0"/>
                        <a:t>高</a:t>
                      </a:r>
                    </a:p>
                  </a:txBody>
                  <a:tcPr anchor="ctr"/>
                </a:tc>
                <a:tc>
                  <a:txBody>
                    <a:bodyPr/>
                    <a:lstStyle/>
                    <a:p>
                      <a:pPr algn="ctr"/>
                      <a:r>
                        <a:rPr lang="zh-CN" altLang="en-US" dirty="0"/>
                        <a:t>较高</a:t>
                      </a:r>
                    </a:p>
                  </a:txBody>
                  <a:tcPr anchor="ctr"/>
                </a:tc>
                <a:tc>
                  <a:txBody>
                    <a:bodyPr/>
                    <a:lstStyle/>
                    <a:p>
                      <a:pPr algn="ctr"/>
                      <a:r>
                        <a:rPr lang="zh-CN" altLang="en-US" dirty="0"/>
                        <a:t>低</a:t>
                      </a:r>
                    </a:p>
                  </a:txBody>
                  <a:tcPr anchor="ctr"/>
                </a:tc>
                <a:extLst>
                  <a:ext uri="{0D108BD9-81ED-4DB2-BD59-A6C34878D82A}">
                    <a16:rowId xmlns:a16="http://schemas.microsoft.com/office/drawing/2014/main" val="3423584704"/>
                  </a:ext>
                </a:extLst>
              </a:tr>
              <a:tr h="726786">
                <a:tc>
                  <a:txBody>
                    <a:bodyPr/>
                    <a:lstStyle/>
                    <a:p>
                      <a:pPr algn="ctr"/>
                      <a:r>
                        <a:rPr lang="zh-CN" altLang="en-US" dirty="0"/>
                        <a:t>主要优点</a:t>
                      </a:r>
                    </a:p>
                  </a:txBody>
                  <a:tcPr anchor="ctr"/>
                </a:tc>
                <a:tc>
                  <a:txBody>
                    <a:bodyPr/>
                    <a:lstStyle/>
                    <a:p>
                      <a:pPr algn="ctr"/>
                      <a:r>
                        <a:rPr lang="zh-CN" altLang="en-US" dirty="0"/>
                        <a:t>计算能力强、</a:t>
                      </a:r>
                      <a:br>
                        <a:rPr lang="en-US" altLang="zh-CN" dirty="0"/>
                      </a:br>
                      <a:r>
                        <a:rPr lang="zh-CN" altLang="en-US" dirty="0"/>
                        <a:t>产品成熟</a:t>
                      </a:r>
                    </a:p>
                  </a:txBody>
                  <a:tcPr anchor="ctr"/>
                </a:tc>
                <a:tc>
                  <a:txBody>
                    <a:bodyPr/>
                    <a:lstStyle/>
                    <a:p>
                      <a:pPr algn="ctr"/>
                      <a:r>
                        <a:rPr lang="zh-CN" altLang="en-US" dirty="0"/>
                        <a:t>平均性能较高、功耗较低、灵活性强</a:t>
                      </a:r>
                    </a:p>
                  </a:txBody>
                  <a:tcPr anchor="ctr"/>
                </a:tc>
                <a:tc>
                  <a:txBody>
                    <a:bodyPr/>
                    <a:lstStyle/>
                    <a:p>
                      <a:pPr algn="ctr"/>
                      <a:r>
                        <a:rPr lang="zh-CN" altLang="en-US" dirty="0"/>
                        <a:t>平均性能强、功耗低、体积小</a:t>
                      </a:r>
                    </a:p>
                  </a:txBody>
                  <a:tcPr anchor="ctr"/>
                </a:tc>
                <a:extLst>
                  <a:ext uri="{0D108BD9-81ED-4DB2-BD59-A6C34878D82A}">
                    <a16:rowId xmlns:a16="http://schemas.microsoft.com/office/drawing/2014/main" val="2503140153"/>
                  </a:ext>
                </a:extLst>
              </a:tr>
              <a:tr h="726786">
                <a:tc>
                  <a:txBody>
                    <a:bodyPr/>
                    <a:lstStyle/>
                    <a:p>
                      <a:pPr algn="ctr"/>
                      <a:r>
                        <a:rPr lang="zh-CN" altLang="en-US" dirty="0"/>
                        <a:t>主要缺点</a:t>
                      </a:r>
                    </a:p>
                  </a:txBody>
                  <a:tcPr anchor="ctr"/>
                </a:tc>
                <a:tc>
                  <a:txBody>
                    <a:bodyPr/>
                    <a:lstStyle/>
                    <a:p>
                      <a:pPr algn="ctr"/>
                      <a:r>
                        <a:rPr lang="zh-CN" altLang="en-US" dirty="0"/>
                        <a:t>效率不高、</a:t>
                      </a:r>
                      <a:br>
                        <a:rPr lang="en-US" altLang="zh-CN" dirty="0"/>
                      </a:br>
                      <a:r>
                        <a:rPr lang="zh-CN" altLang="en-US" dirty="0"/>
                        <a:t>编程难度大</a:t>
                      </a:r>
                    </a:p>
                  </a:txBody>
                  <a:tcPr anchor="ctr"/>
                </a:tc>
                <a:tc>
                  <a:txBody>
                    <a:bodyPr/>
                    <a:lstStyle/>
                    <a:p>
                      <a:pPr algn="ctr"/>
                      <a:r>
                        <a:rPr lang="zh-CN" altLang="en-US" dirty="0"/>
                        <a:t>峰值计算能力较弱、编程语言难度大</a:t>
                      </a:r>
                    </a:p>
                  </a:txBody>
                  <a:tcPr anchor="ctr"/>
                </a:tc>
                <a:tc>
                  <a:txBody>
                    <a:bodyPr/>
                    <a:lstStyle/>
                    <a:p>
                      <a:pPr algn="ctr"/>
                      <a:r>
                        <a:rPr lang="zh-CN" altLang="en-US" dirty="0"/>
                        <a:t>不可修改、研发周期长、技术风险较高</a:t>
                      </a:r>
                    </a:p>
                  </a:txBody>
                  <a:tcPr anchor="ctr"/>
                </a:tc>
                <a:extLst>
                  <a:ext uri="{0D108BD9-81ED-4DB2-BD59-A6C34878D82A}">
                    <a16:rowId xmlns:a16="http://schemas.microsoft.com/office/drawing/2014/main" val="568768109"/>
                  </a:ext>
                </a:extLst>
              </a:tr>
              <a:tr h="726786">
                <a:tc>
                  <a:txBody>
                    <a:bodyPr/>
                    <a:lstStyle/>
                    <a:p>
                      <a:pPr algn="ctr"/>
                      <a:r>
                        <a:rPr lang="zh-CN" altLang="en-US" dirty="0"/>
                        <a:t>主要计算场景</a:t>
                      </a:r>
                    </a:p>
                  </a:txBody>
                  <a:tcPr anchor="ctr"/>
                </a:tc>
                <a:tc>
                  <a:txBody>
                    <a:bodyPr/>
                    <a:lstStyle/>
                    <a:p>
                      <a:pPr algn="ctr"/>
                      <a:r>
                        <a:rPr lang="zh-CN" altLang="en-US" dirty="0"/>
                        <a:t>云端训练和推理</a:t>
                      </a:r>
                    </a:p>
                  </a:txBody>
                  <a:tcPr anchor="ctr"/>
                </a:tc>
                <a:tc>
                  <a:txBody>
                    <a:bodyPr/>
                    <a:lstStyle/>
                    <a:p>
                      <a:pPr algn="ctr"/>
                      <a:r>
                        <a:rPr lang="zh-CN" altLang="en-US" dirty="0"/>
                        <a:t>云端和终端推理</a:t>
                      </a:r>
                    </a:p>
                  </a:txBody>
                  <a:tcPr anchor="ctr"/>
                </a:tc>
                <a:tc>
                  <a:txBody>
                    <a:bodyPr/>
                    <a:lstStyle/>
                    <a:p>
                      <a:pPr algn="ctr"/>
                      <a:r>
                        <a:rPr lang="zh-CN" altLang="en-US" dirty="0"/>
                        <a:t>云端训练和推理、</a:t>
                      </a:r>
                      <a:br>
                        <a:rPr lang="en-US" altLang="zh-CN" dirty="0"/>
                      </a:br>
                      <a:r>
                        <a:rPr lang="zh-CN" altLang="en-US" dirty="0"/>
                        <a:t>终端推理</a:t>
                      </a:r>
                    </a:p>
                  </a:txBody>
                  <a:tcPr anchor="ctr"/>
                </a:tc>
                <a:extLst>
                  <a:ext uri="{0D108BD9-81ED-4DB2-BD59-A6C34878D82A}">
                    <a16:rowId xmlns:a16="http://schemas.microsoft.com/office/drawing/2014/main" val="3534512736"/>
                  </a:ext>
                </a:extLst>
              </a:tr>
              <a:tr h="632905">
                <a:tc>
                  <a:txBody>
                    <a:bodyPr/>
                    <a:lstStyle/>
                    <a:p>
                      <a:pPr algn="ctr"/>
                      <a:r>
                        <a:rPr lang="zh-CN" altLang="en-US" dirty="0"/>
                        <a:t>代表性产品</a:t>
                      </a:r>
                    </a:p>
                  </a:txBody>
                  <a:tcPr anchor="ctr"/>
                </a:tc>
                <a:tc>
                  <a:txBody>
                    <a:bodyPr/>
                    <a:lstStyle/>
                    <a:p>
                      <a:pPr algn="ctr"/>
                      <a:r>
                        <a:rPr lang="en-US" altLang="zh-CN" dirty="0"/>
                        <a:t>Nvidia V100</a:t>
                      </a:r>
                      <a:r>
                        <a:rPr lang="zh-CN" altLang="en-US" dirty="0"/>
                        <a:t>等</a:t>
                      </a:r>
                    </a:p>
                  </a:txBody>
                  <a:tcPr anchor="ctr"/>
                </a:tc>
                <a:tc>
                  <a:txBody>
                    <a:bodyPr/>
                    <a:lstStyle/>
                    <a:p>
                      <a:pPr algn="ctr"/>
                      <a:r>
                        <a:rPr lang="en-US" altLang="zh-CN" dirty="0"/>
                        <a:t>Xilinx</a:t>
                      </a:r>
                      <a:r>
                        <a:rPr lang="zh-CN" altLang="en-US" dirty="0"/>
                        <a:t>、</a:t>
                      </a:r>
                      <a:r>
                        <a:rPr lang="en-US" altLang="zh-CN" dirty="0"/>
                        <a:t>Intel</a:t>
                      </a:r>
                      <a:r>
                        <a:rPr lang="zh-CN" altLang="en-US" dirty="0"/>
                        <a:t>、</a:t>
                      </a:r>
                      <a:r>
                        <a:rPr lang="en-US" altLang="zh-CN" dirty="0"/>
                        <a:t>Lattice</a:t>
                      </a:r>
                      <a:r>
                        <a:rPr lang="zh-CN" altLang="en-US" dirty="0"/>
                        <a:t>、</a:t>
                      </a:r>
                      <a:r>
                        <a:rPr lang="en-US" altLang="zh-CN" dirty="0"/>
                        <a:t>Microsemi</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谷歌</a:t>
                      </a:r>
                      <a:r>
                        <a:rPr lang="en-US" altLang="zh-CN" dirty="0"/>
                        <a:t>TPU</a:t>
                      </a:r>
                      <a:r>
                        <a:rPr lang="zh-CN" altLang="en-US" dirty="0"/>
                        <a:t>、寒武纪</a:t>
                      </a:r>
                      <a:r>
                        <a:rPr lang="en-US" altLang="zh-CN" dirty="0"/>
                        <a:t>NPU</a:t>
                      </a:r>
                      <a:r>
                        <a:rPr lang="zh-CN" altLang="en-US" dirty="0"/>
                        <a:t>、高通</a:t>
                      </a:r>
                      <a:r>
                        <a:rPr lang="en-US" altLang="zh-CN" dirty="0"/>
                        <a:t>Zeroth</a:t>
                      </a:r>
                      <a:r>
                        <a:rPr lang="zh-CN" altLang="en-US" dirty="0"/>
                        <a:t>等</a:t>
                      </a:r>
                      <a:endParaRPr lang="en-US" altLang="zh-CN" dirty="0"/>
                    </a:p>
                  </a:txBody>
                  <a:tcPr anchor="ctr"/>
                </a:tc>
                <a:extLst>
                  <a:ext uri="{0D108BD9-81ED-4DB2-BD59-A6C34878D82A}">
                    <a16:rowId xmlns:a16="http://schemas.microsoft.com/office/drawing/2014/main" val="2768271304"/>
                  </a:ext>
                </a:extLst>
              </a:tr>
            </a:tbl>
          </a:graphicData>
        </a:graphic>
      </p:graphicFrame>
      <p:sp>
        <p:nvSpPr>
          <p:cNvPr id="6" name="矩形 5">
            <a:extLst>
              <a:ext uri="{FF2B5EF4-FFF2-40B4-BE49-F238E27FC236}">
                <a16:creationId xmlns:a16="http://schemas.microsoft.com/office/drawing/2014/main" id="{43732ACC-5CE8-4A40-AEA6-8521FFDDC503}"/>
              </a:ext>
            </a:extLst>
          </p:cNvPr>
          <p:cNvSpPr/>
          <p:nvPr/>
        </p:nvSpPr>
        <p:spPr>
          <a:xfrm>
            <a:off x="51881" y="1399647"/>
            <a:ext cx="9014298" cy="526121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C13DDC5-4749-4053-B720-5A5E7BF20521}"/>
              </a:ext>
            </a:extLst>
          </p:cNvPr>
          <p:cNvSpPr txBox="1"/>
          <p:nvPr/>
        </p:nvSpPr>
        <p:spPr>
          <a:xfrm>
            <a:off x="195943" y="3055058"/>
            <a:ext cx="8752114" cy="1659615"/>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nchor="ctr">
            <a:noAutofit/>
          </a:bodyPr>
          <a:lstStyle/>
          <a:p>
            <a:pPr>
              <a:lnSpc>
                <a:spcPct val="120000"/>
              </a:lnSpc>
            </a:pPr>
            <a:r>
              <a:rPr lang="zh-CN" altLang="en-US" sz="2000" dirty="0"/>
              <a:t>　　现有计算芯片的优势和缺点具有互补性，需要研发</a:t>
            </a:r>
            <a:r>
              <a:rPr lang="zh-CN" altLang="en-US" sz="2000" dirty="0">
                <a:solidFill>
                  <a:srgbClr val="C00000"/>
                </a:solidFill>
              </a:rPr>
              <a:t>新型体系架构</a:t>
            </a:r>
            <a:r>
              <a:rPr lang="zh-CN" altLang="en-US" sz="2000" dirty="0"/>
              <a:t>和</a:t>
            </a:r>
            <a:r>
              <a:rPr lang="zh-CN" altLang="en-US" sz="2000" dirty="0">
                <a:solidFill>
                  <a:srgbClr val="C00000"/>
                </a:solidFill>
              </a:rPr>
              <a:t>资源调度机制</a:t>
            </a:r>
            <a:r>
              <a:rPr lang="zh-CN" altLang="en-US" sz="2000" dirty="0"/>
              <a:t>，将</a:t>
            </a:r>
            <a:r>
              <a:rPr lang="en-US" altLang="zh-CN" sz="2000" dirty="0"/>
              <a:t>CPU</a:t>
            </a:r>
            <a:r>
              <a:rPr lang="zh-CN" altLang="en-US" sz="2000" dirty="0"/>
              <a:t>、</a:t>
            </a:r>
            <a:r>
              <a:rPr lang="en-US" altLang="zh-CN" sz="2000" dirty="0"/>
              <a:t>GPU</a:t>
            </a:r>
            <a:r>
              <a:rPr lang="zh-CN" altLang="en-US" sz="2000" dirty="0"/>
              <a:t>、</a:t>
            </a:r>
            <a:r>
              <a:rPr lang="en-US" altLang="zh-CN" sz="2000" dirty="0"/>
              <a:t>FPGA</a:t>
            </a:r>
            <a:r>
              <a:rPr lang="zh-CN" altLang="en-US" sz="2000" dirty="0"/>
              <a:t>、</a:t>
            </a:r>
            <a:r>
              <a:rPr lang="en-US" altLang="zh-CN" sz="2000" dirty="0"/>
              <a:t>ASIC</a:t>
            </a:r>
            <a:r>
              <a:rPr lang="zh-CN" altLang="en-US" sz="2000" dirty="0"/>
              <a:t>等芯片</a:t>
            </a:r>
            <a:r>
              <a:rPr lang="zh-CN" altLang="en-US" sz="2000" dirty="0">
                <a:solidFill>
                  <a:srgbClr val="C00000"/>
                </a:solidFill>
              </a:rPr>
              <a:t>取长补短</a:t>
            </a:r>
            <a:r>
              <a:rPr lang="zh-CN" altLang="en-US" sz="2000" dirty="0"/>
              <a:t>，发挥其优势，弥补其缺点，从而提升人工智能计算能力。</a:t>
            </a:r>
          </a:p>
        </p:txBody>
      </p:sp>
    </p:spTree>
    <p:extLst>
      <p:ext uri="{BB962C8B-B14F-4D97-AF65-F5344CB8AC3E}">
        <p14:creationId xmlns:p14="http://schemas.microsoft.com/office/powerpoint/2010/main" val="2938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562B0-2AAC-4350-9D54-0086D783FA6E}"/>
              </a:ext>
            </a:extLst>
          </p:cNvPr>
          <p:cNvSpPr>
            <a:spLocks noGrp="1"/>
          </p:cNvSpPr>
          <p:nvPr>
            <p:ph type="title"/>
          </p:nvPr>
        </p:nvSpPr>
        <p:spPr/>
        <p:txBody>
          <a:bodyPr/>
          <a:lstStyle/>
          <a:p>
            <a:r>
              <a:rPr lang="zh-CN" altLang="en-US" dirty="0"/>
              <a:t>研究现状</a:t>
            </a:r>
            <a:r>
              <a:rPr lang="en-US" altLang="zh-CN" sz="2800" dirty="0"/>
              <a:t>—</a:t>
            </a:r>
            <a:r>
              <a:rPr lang="zh-CN" altLang="en-US" sz="2800" dirty="0"/>
              <a:t>存储</a:t>
            </a:r>
            <a:endParaRPr lang="zh-CN" altLang="en-US" dirty="0"/>
          </a:p>
        </p:txBody>
      </p:sp>
      <p:sp>
        <p:nvSpPr>
          <p:cNvPr id="3" name="内容占位符 2">
            <a:extLst>
              <a:ext uri="{FF2B5EF4-FFF2-40B4-BE49-F238E27FC236}">
                <a16:creationId xmlns:a16="http://schemas.microsoft.com/office/drawing/2014/main" id="{00EA1A92-C5B8-481E-8F0C-077714AC70C0}"/>
              </a:ext>
            </a:extLst>
          </p:cNvPr>
          <p:cNvSpPr>
            <a:spLocks noGrp="1"/>
          </p:cNvSpPr>
          <p:nvPr>
            <p:ph idx="1"/>
          </p:nvPr>
        </p:nvSpPr>
        <p:spPr/>
        <p:txBody>
          <a:bodyPr/>
          <a:lstStyle/>
          <a:p>
            <a:r>
              <a:rPr lang="zh-CN" altLang="en-US" dirty="0"/>
              <a:t>最新系统借助</a:t>
            </a:r>
            <a:r>
              <a:rPr lang="en-US" altLang="zh-CN" dirty="0"/>
              <a:t>NVM/SSD</a:t>
            </a:r>
            <a:r>
              <a:rPr lang="zh-CN" altLang="en-US" dirty="0"/>
              <a:t>等新型内存和存储技术</a:t>
            </a:r>
            <a:endParaRPr lang="en-US" altLang="zh-CN" dirty="0"/>
          </a:p>
          <a:p>
            <a:pPr lvl="1"/>
            <a:r>
              <a:rPr lang="zh-CN" altLang="en-US" dirty="0">
                <a:solidFill>
                  <a:srgbClr val="C00000"/>
                </a:solidFill>
              </a:rPr>
              <a:t>节点内</a:t>
            </a:r>
            <a:r>
              <a:rPr lang="zh-CN" altLang="en-US" dirty="0"/>
              <a:t>利用</a:t>
            </a:r>
            <a:r>
              <a:rPr lang="en-US" altLang="zh-CN" dirty="0"/>
              <a:t>NVM/SSD</a:t>
            </a:r>
            <a:r>
              <a:rPr lang="zh-CN" altLang="en-US" dirty="0"/>
              <a:t>等作为内存</a:t>
            </a:r>
            <a:r>
              <a:rPr lang="en-US" altLang="zh-CN" dirty="0"/>
              <a:t>/</a:t>
            </a:r>
            <a:r>
              <a:rPr lang="zh-CN" altLang="en-US" dirty="0"/>
              <a:t>存储</a:t>
            </a:r>
            <a:r>
              <a:rPr lang="zh-CN" altLang="en-US" dirty="0">
                <a:solidFill>
                  <a:srgbClr val="C00000"/>
                </a:solidFill>
              </a:rPr>
              <a:t>设备</a:t>
            </a:r>
            <a:r>
              <a:rPr lang="zh-CN" altLang="en-US" dirty="0"/>
              <a:t>， 如 </a:t>
            </a:r>
            <a:r>
              <a:rPr lang="en-US" altLang="zh-CN" dirty="0"/>
              <a:t>ORNL</a:t>
            </a:r>
            <a:r>
              <a:rPr lang="zh-CN" altLang="en-US" dirty="0"/>
              <a:t>的</a:t>
            </a:r>
            <a:r>
              <a:rPr lang="en-US" altLang="zh-CN" dirty="0"/>
              <a:t>Summit</a:t>
            </a:r>
            <a:r>
              <a:rPr lang="zh-CN" altLang="en-US" dirty="0"/>
              <a:t>系统</a:t>
            </a:r>
            <a:endParaRPr lang="en-US" altLang="zh-CN" dirty="0"/>
          </a:p>
          <a:p>
            <a:pPr lvl="1"/>
            <a:r>
              <a:rPr lang="zh-CN" altLang="en-US" dirty="0">
                <a:solidFill>
                  <a:srgbClr val="C00000"/>
                </a:solidFill>
              </a:rPr>
              <a:t>节点外</a:t>
            </a:r>
            <a:r>
              <a:rPr lang="zh-CN" altLang="en-US" dirty="0"/>
              <a:t>利用</a:t>
            </a:r>
            <a:r>
              <a:rPr lang="en-US" altLang="zh-CN" dirty="0"/>
              <a:t>NVM/SSD</a:t>
            </a:r>
            <a:r>
              <a:rPr lang="zh-CN" altLang="en-US" dirty="0"/>
              <a:t>等构建共享</a:t>
            </a:r>
            <a:r>
              <a:rPr lang="zh-CN" altLang="en-US" dirty="0">
                <a:solidFill>
                  <a:srgbClr val="C00000"/>
                </a:solidFill>
              </a:rPr>
              <a:t>缓冲区</a:t>
            </a:r>
            <a:endParaRPr lang="en-US" altLang="zh-CN" dirty="0">
              <a:solidFill>
                <a:srgbClr val="C00000"/>
              </a:solidFill>
            </a:endParaRPr>
          </a:p>
          <a:p>
            <a:pPr lvl="2"/>
            <a:r>
              <a:rPr lang="zh-CN" altLang="en-US" dirty="0"/>
              <a:t>如</a:t>
            </a:r>
            <a:r>
              <a:rPr lang="en-US" altLang="zh-CN" dirty="0"/>
              <a:t>NERSC</a:t>
            </a:r>
            <a:r>
              <a:rPr lang="zh-CN" altLang="en-US" dirty="0"/>
              <a:t>的</a:t>
            </a:r>
            <a:r>
              <a:rPr lang="en-US" altLang="zh-CN" dirty="0"/>
              <a:t>Cori</a:t>
            </a:r>
            <a:r>
              <a:rPr lang="zh-CN" altLang="en-US" dirty="0"/>
              <a:t>系统， </a:t>
            </a:r>
            <a:r>
              <a:rPr lang="en-US" altLang="zh-CN" dirty="0"/>
              <a:t>LANL</a:t>
            </a:r>
            <a:r>
              <a:rPr lang="zh-CN" altLang="en-US" dirty="0"/>
              <a:t>的</a:t>
            </a:r>
            <a:r>
              <a:rPr lang="en-US" altLang="zh-CN" dirty="0"/>
              <a:t>Trinity</a:t>
            </a:r>
            <a:r>
              <a:rPr lang="zh-CN" altLang="en-US" dirty="0"/>
              <a:t>系统</a:t>
            </a:r>
            <a:endParaRPr lang="en-US" altLang="zh-CN" dirty="0"/>
          </a:p>
          <a:p>
            <a:r>
              <a:rPr lang="zh-CN" altLang="en-US" dirty="0"/>
              <a:t>局限</a:t>
            </a:r>
            <a:endParaRPr lang="en-US" altLang="zh-CN" dirty="0"/>
          </a:p>
          <a:p>
            <a:pPr lvl="1"/>
            <a:r>
              <a:rPr lang="zh-CN" altLang="en-US" dirty="0"/>
              <a:t>内存和存储分开管理，缺乏</a:t>
            </a:r>
            <a:r>
              <a:rPr lang="zh-CN" altLang="en-US" dirty="0">
                <a:solidFill>
                  <a:srgbClr val="C00000"/>
                </a:solidFill>
              </a:rPr>
              <a:t>统一高效的内外存管理方法</a:t>
            </a:r>
          </a:p>
          <a:p>
            <a:pPr lvl="1"/>
            <a:r>
              <a:rPr lang="zh-CN" altLang="en-US" dirty="0"/>
              <a:t>新型存储硬件层出不穷，缺乏</a:t>
            </a:r>
            <a:r>
              <a:rPr lang="zh-CN" altLang="en-US" dirty="0">
                <a:solidFill>
                  <a:srgbClr val="C00000"/>
                </a:solidFill>
              </a:rPr>
              <a:t>高效的整体协同优化方法</a:t>
            </a:r>
          </a:p>
        </p:txBody>
      </p:sp>
      <p:sp>
        <p:nvSpPr>
          <p:cNvPr id="4" name="灯片编号占位符 3">
            <a:extLst>
              <a:ext uri="{FF2B5EF4-FFF2-40B4-BE49-F238E27FC236}">
                <a16:creationId xmlns:a16="http://schemas.microsoft.com/office/drawing/2014/main" id="{9A5C3928-732B-44C3-862B-B34418664E00}"/>
              </a:ext>
            </a:extLst>
          </p:cNvPr>
          <p:cNvSpPr>
            <a:spLocks noGrp="1"/>
          </p:cNvSpPr>
          <p:nvPr>
            <p:ph type="sldNum" sz="quarter" idx="12"/>
          </p:nvPr>
        </p:nvSpPr>
        <p:spPr/>
        <p:txBody>
          <a:bodyPr/>
          <a:lstStyle/>
          <a:p>
            <a:fld id="{17F0B86A-3B10-4477-8AC6-12E7D7B5209B}" type="slidenum">
              <a:rPr lang="zh-CN" altLang="en-US" smtClean="0"/>
              <a:t>25</a:t>
            </a:fld>
            <a:endParaRPr lang="zh-CN" altLang="en-US"/>
          </a:p>
        </p:txBody>
      </p:sp>
      <p:sp>
        <p:nvSpPr>
          <p:cNvPr id="5" name="文本框 41">
            <a:extLst>
              <a:ext uri="{FF2B5EF4-FFF2-40B4-BE49-F238E27FC236}">
                <a16:creationId xmlns:a16="http://schemas.microsoft.com/office/drawing/2014/main" id="{957ED964-BFE8-CE4F-BEFE-5E44E0F533E1}"/>
              </a:ext>
            </a:extLst>
          </p:cNvPr>
          <p:cNvSpPr txBox="1"/>
          <p:nvPr/>
        </p:nvSpPr>
        <p:spPr>
          <a:xfrm>
            <a:off x="1295220" y="6472108"/>
            <a:ext cx="579138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vert="horz" wrap="square" rtlCol="0" anchor="ctr" anchorCtr="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cs typeface="SimHei" charset="-122"/>
              </a:rPr>
              <a:t>现有美国</a:t>
            </a:r>
            <a:r>
              <a:rPr lang="en-US" altLang="zh-CN" sz="1400" dirty="0">
                <a:solidFill>
                  <a:schemeClr val="tx2"/>
                </a:solidFill>
                <a:latin typeface="微软雅黑" panose="020B0503020204020204" pitchFamily="34" charset="-122"/>
                <a:ea typeface="微软雅黑" panose="020B0503020204020204" pitchFamily="34" charset="-122"/>
                <a:cs typeface="SimHei" charset="-122"/>
              </a:rPr>
              <a:t>NERSC</a:t>
            </a:r>
            <a:r>
              <a:rPr lang="zh-CN" altLang="en-US" sz="1400" dirty="0">
                <a:solidFill>
                  <a:schemeClr val="tx2"/>
                </a:solidFill>
                <a:latin typeface="微软雅黑" panose="020B0503020204020204" pitchFamily="34" charset="-122"/>
                <a:ea typeface="微软雅黑" panose="020B0503020204020204" pitchFamily="34" charset="-122"/>
                <a:cs typeface="SimHei" charset="-122"/>
              </a:rPr>
              <a:t>超级计算机</a:t>
            </a:r>
            <a:r>
              <a:rPr lang="en-US" altLang="zh-CN" sz="1400" dirty="0">
                <a:solidFill>
                  <a:schemeClr val="tx2"/>
                </a:solidFill>
                <a:latin typeface="微软雅黑" panose="020B0503020204020204" pitchFamily="34" charset="-122"/>
                <a:ea typeface="微软雅黑" panose="020B0503020204020204" pitchFamily="34" charset="-122"/>
                <a:cs typeface="SimHei" charset="-122"/>
              </a:rPr>
              <a:t>Cori</a:t>
            </a:r>
            <a:r>
              <a:rPr lang="zh-CN" altLang="en-US" sz="1400" dirty="0">
                <a:solidFill>
                  <a:schemeClr val="tx2"/>
                </a:solidFill>
                <a:latin typeface="微软雅黑" panose="020B0503020204020204" pitchFamily="34" charset="-122"/>
                <a:ea typeface="微软雅黑" panose="020B0503020204020204" pitchFamily="34" charset="-122"/>
                <a:cs typeface="SimHei" charset="-122"/>
              </a:rPr>
              <a:t>系统（</a:t>
            </a:r>
            <a:r>
              <a:rPr lang="en-US" altLang="zh-CN" sz="1400" dirty="0">
                <a:solidFill>
                  <a:schemeClr val="tx2"/>
                </a:solidFill>
                <a:latin typeface="微软雅黑" panose="020B0503020204020204" pitchFamily="34" charset="-122"/>
                <a:ea typeface="微软雅黑" panose="020B0503020204020204" pitchFamily="34" charset="-122"/>
                <a:cs typeface="SimHei" charset="-122"/>
              </a:rPr>
              <a:t>Cray</a:t>
            </a:r>
            <a:r>
              <a:rPr lang="zh-CN" altLang="en-US" sz="1400" dirty="0">
                <a:solidFill>
                  <a:schemeClr val="tx2"/>
                </a:solidFill>
                <a:latin typeface="微软雅黑" panose="020B0503020204020204" pitchFamily="34" charset="-122"/>
                <a:ea typeface="微软雅黑" panose="020B0503020204020204" pitchFamily="34" charset="-122"/>
                <a:cs typeface="SimHei" charset="-122"/>
              </a:rPr>
              <a:t> </a:t>
            </a:r>
            <a:r>
              <a:rPr lang="en-US" altLang="zh-CN" sz="1400" dirty="0">
                <a:solidFill>
                  <a:schemeClr val="tx2"/>
                </a:solidFill>
                <a:latin typeface="微软雅黑" panose="020B0503020204020204" pitchFamily="34" charset="-122"/>
                <a:ea typeface="微软雅黑" panose="020B0503020204020204" pitchFamily="34" charset="-122"/>
                <a:cs typeface="SimHei" charset="-122"/>
              </a:rPr>
              <a:t>XC40</a:t>
            </a:r>
            <a:r>
              <a:rPr lang="zh-CN" altLang="en-US" sz="1400" dirty="0">
                <a:solidFill>
                  <a:schemeClr val="tx2"/>
                </a:solidFill>
                <a:latin typeface="微软雅黑" panose="020B0503020204020204" pitchFamily="34" charset="-122"/>
                <a:ea typeface="微软雅黑" panose="020B0503020204020204" pitchFamily="34" charset="-122"/>
                <a:cs typeface="SimHei" charset="-122"/>
              </a:rPr>
              <a:t>）硬件体系结构</a:t>
            </a:r>
          </a:p>
        </p:txBody>
      </p:sp>
      <p:pic>
        <p:nvPicPr>
          <p:cNvPr id="6" name="Picture 5">
            <a:extLst>
              <a:ext uri="{FF2B5EF4-FFF2-40B4-BE49-F238E27FC236}">
                <a16:creationId xmlns:a16="http://schemas.microsoft.com/office/drawing/2014/main" id="{4324DA7B-25F0-954C-9827-0D26719EB5A8}"/>
              </a:ext>
            </a:extLst>
          </p:cNvPr>
          <p:cNvPicPr>
            <a:picLocks noChangeAspect="1"/>
          </p:cNvPicPr>
          <p:nvPr/>
        </p:nvPicPr>
        <p:blipFill>
          <a:blip r:embed="rId3"/>
          <a:stretch>
            <a:fillRect/>
          </a:stretch>
        </p:blipFill>
        <p:spPr>
          <a:xfrm>
            <a:off x="1013180" y="4375692"/>
            <a:ext cx="5922009" cy="2027615"/>
          </a:xfrm>
          <a:prstGeom prst="rect">
            <a:avLst/>
          </a:prstGeom>
        </p:spPr>
      </p:pic>
    </p:spTree>
    <p:extLst>
      <p:ext uri="{BB962C8B-B14F-4D97-AF65-F5344CB8AC3E}">
        <p14:creationId xmlns:p14="http://schemas.microsoft.com/office/powerpoint/2010/main" val="2175665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1CCE2-92ED-46FA-AB74-75A19E44DC5F}"/>
              </a:ext>
            </a:extLst>
          </p:cNvPr>
          <p:cNvSpPr>
            <a:spLocks noGrp="1"/>
          </p:cNvSpPr>
          <p:nvPr>
            <p:ph type="title"/>
          </p:nvPr>
        </p:nvSpPr>
        <p:spPr/>
        <p:txBody>
          <a:bodyPr/>
          <a:lstStyle/>
          <a:p>
            <a:r>
              <a:rPr lang="zh-CN" altLang="en-US" dirty="0"/>
              <a:t>研究现状</a:t>
            </a:r>
            <a:r>
              <a:rPr lang="en-US" altLang="zh-CN" sz="2800" dirty="0"/>
              <a:t>—</a:t>
            </a:r>
            <a:r>
              <a:rPr lang="zh-CN" altLang="en-US" sz="2800" dirty="0"/>
              <a:t>通信</a:t>
            </a:r>
            <a:endParaRPr lang="zh-CN" altLang="en-US" dirty="0"/>
          </a:p>
        </p:txBody>
      </p:sp>
      <p:sp>
        <p:nvSpPr>
          <p:cNvPr id="3" name="内容占位符 2">
            <a:extLst>
              <a:ext uri="{FF2B5EF4-FFF2-40B4-BE49-F238E27FC236}">
                <a16:creationId xmlns:a16="http://schemas.microsoft.com/office/drawing/2014/main" id="{1411BF35-30B3-406C-B69C-55E857872E99}"/>
              </a:ext>
            </a:extLst>
          </p:cNvPr>
          <p:cNvSpPr>
            <a:spLocks noGrp="1"/>
          </p:cNvSpPr>
          <p:nvPr>
            <p:ph idx="1"/>
          </p:nvPr>
        </p:nvSpPr>
        <p:spPr/>
        <p:txBody>
          <a:bodyPr/>
          <a:lstStyle/>
          <a:p>
            <a:r>
              <a:rPr lang="zh-CN" altLang="en-US" dirty="0"/>
              <a:t>随着人工智能模型规模的不断增大，计算节点间需要频繁进行大数据量的</a:t>
            </a:r>
            <a:r>
              <a:rPr lang="zh-CN" altLang="en-US" dirty="0">
                <a:solidFill>
                  <a:srgbClr val="C00000"/>
                </a:solidFill>
              </a:rPr>
              <a:t>参数同步</a:t>
            </a:r>
            <a:r>
              <a:rPr lang="zh-CN" altLang="en-US" dirty="0"/>
              <a:t>，网络通信成为限制分布式机器学习系统扩展的重要瓶颈</a:t>
            </a:r>
            <a:endParaRPr lang="en-US" altLang="zh-CN" dirty="0"/>
          </a:p>
          <a:p>
            <a:pPr lvl="1"/>
            <a:r>
              <a:rPr lang="en-US" altLang="zh-CN" dirty="0"/>
              <a:t>TensorFlow</a:t>
            </a:r>
            <a:r>
              <a:rPr lang="zh-CN" altLang="en-US" dirty="0"/>
              <a:t>、</a:t>
            </a:r>
            <a:r>
              <a:rPr lang="en-US" altLang="zh-CN" dirty="0" err="1"/>
              <a:t>MxNet</a:t>
            </a:r>
            <a:r>
              <a:rPr lang="zh-CN" altLang="en-US" dirty="0"/>
              <a:t>等主流分布式机器</a:t>
            </a:r>
            <a:br>
              <a:rPr lang="en-US" altLang="zh-CN" dirty="0"/>
            </a:br>
            <a:r>
              <a:rPr lang="zh-CN" altLang="en-US" dirty="0"/>
              <a:t>学习框架采用</a:t>
            </a:r>
            <a:r>
              <a:rPr lang="zh-CN" altLang="en-US" dirty="0">
                <a:solidFill>
                  <a:srgbClr val="C00000"/>
                </a:solidFill>
              </a:rPr>
              <a:t>参数服务器</a:t>
            </a:r>
            <a:r>
              <a:rPr lang="zh-CN" altLang="en-US" dirty="0"/>
              <a:t>实现模型参数</a:t>
            </a:r>
            <a:br>
              <a:rPr lang="en-US" altLang="zh-CN" dirty="0"/>
            </a:br>
            <a:r>
              <a:rPr lang="zh-CN" altLang="en-US" dirty="0"/>
              <a:t>的分布式</a:t>
            </a:r>
            <a:r>
              <a:rPr lang="zh-CN" altLang="en-US" dirty="0">
                <a:solidFill>
                  <a:srgbClr val="C00000"/>
                </a:solidFill>
              </a:rPr>
              <a:t>存储</a:t>
            </a:r>
            <a:r>
              <a:rPr lang="zh-CN" altLang="en-US" dirty="0"/>
              <a:t>和</a:t>
            </a:r>
            <a:r>
              <a:rPr lang="zh-CN" altLang="en-US" dirty="0">
                <a:solidFill>
                  <a:srgbClr val="C00000"/>
                </a:solidFill>
              </a:rPr>
              <a:t>协同</a:t>
            </a:r>
            <a:r>
              <a:rPr lang="zh-CN" altLang="en-US" dirty="0"/>
              <a:t>方式</a:t>
            </a:r>
            <a:endParaRPr lang="en-US" altLang="zh-CN" dirty="0"/>
          </a:p>
          <a:p>
            <a:pPr lvl="1"/>
            <a:r>
              <a:rPr lang="zh-CN" altLang="en-US" dirty="0"/>
              <a:t>参数服务器管理和存储模型参数，需要</a:t>
            </a:r>
            <a:br>
              <a:rPr lang="en-US" altLang="zh-CN" dirty="0"/>
            </a:br>
            <a:r>
              <a:rPr lang="zh-CN" altLang="en-US" dirty="0"/>
              <a:t>大网络带宽和低延时来给计算节点提供</a:t>
            </a:r>
            <a:br>
              <a:rPr lang="en-US" altLang="zh-CN" dirty="0"/>
            </a:br>
            <a:r>
              <a:rPr lang="zh-CN" altLang="en-US" dirty="0"/>
              <a:t>最新的模型</a:t>
            </a:r>
            <a:endParaRPr lang="en-US" altLang="zh-CN" dirty="0"/>
          </a:p>
          <a:p>
            <a:r>
              <a:rPr lang="zh-CN" altLang="en-US" dirty="0"/>
              <a:t>普通计算节点做参数服务器的缺点：</a:t>
            </a:r>
            <a:endParaRPr lang="en-US" altLang="zh-CN" dirty="0"/>
          </a:p>
          <a:p>
            <a:pPr lvl="1"/>
            <a:r>
              <a:rPr lang="zh-CN" altLang="en-US" dirty="0">
                <a:solidFill>
                  <a:srgbClr val="C00000"/>
                </a:solidFill>
              </a:rPr>
              <a:t>延时高</a:t>
            </a:r>
            <a:r>
              <a:rPr lang="zh-CN" altLang="en-US" dirty="0"/>
              <a:t>：</a:t>
            </a:r>
            <a:r>
              <a:rPr lang="en-US" altLang="zh-CN" dirty="0" err="1"/>
              <a:t>NIC</a:t>
            </a:r>
            <a:r>
              <a:rPr lang="en-US" altLang="zh-CN" dirty="0" err="1">
                <a:sym typeface="Wingdings" pitchFamily="2" charset="2"/>
              </a:rPr>
              <a:t>PCIeMemorySoftware</a:t>
            </a:r>
            <a:r>
              <a:rPr lang="en-US" altLang="zh-CN" dirty="0">
                <a:sym typeface="Wingdings" pitchFamily="2" charset="2"/>
              </a:rPr>
              <a:t> (PS)</a:t>
            </a:r>
            <a:r>
              <a:rPr lang="en-US" altLang="zh-CN" dirty="0" err="1">
                <a:sym typeface="Wingdings" pitchFamily="2" charset="2"/>
              </a:rPr>
              <a:t>MemoryPCIeNIC</a:t>
            </a:r>
            <a:endParaRPr lang="en-US" altLang="zh-CN" dirty="0">
              <a:sym typeface="Wingdings" pitchFamily="2" charset="2"/>
            </a:endParaRPr>
          </a:p>
          <a:p>
            <a:pPr lvl="1"/>
            <a:r>
              <a:rPr lang="zh-CN" altLang="en-US" dirty="0">
                <a:solidFill>
                  <a:srgbClr val="C00000"/>
                </a:solidFill>
                <a:sym typeface="Wingdings" pitchFamily="2" charset="2"/>
              </a:rPr>
              <a:t>带宽低</a:t>
            </a:r>
            <a:r>
              <a:rPr lang="zh-CN" altLang="en-US" dirty="0">
                <a:sym typeface="Wingdings" pitchFamily="2" charset="2"/>
              </a:rPr>
              <a:t>：每个普通节点的网络带宽都非常有限，主流以太网带宽就</a:t>
            </a:r>
            <a:r>
              <a:rPr lang="en-US" altLang="zh-CN" dirty="0">
                <a:sym typeface="Wingdings" pitchFamily="2" charset="2"/>
              </a:rPr>
              <a:t>10Gb</a:t>
            </a:r>
            <a:endParaRPr lang="zh-CN" altLang="en-US" dirty="0"/>
          </a:p>
        </p:txBody>
      </p:sp>
      <p:sp>
        <p:nvSpPr>
          <p:cNvPr id="4" name="灯片编号占位符 3">
            <a:extLst>
              <a:ext uri="{FF2B5EF4-FFF2-40B4-BE49-F238E27FC236}">
                <a16:creationId xmlns:a16="http://schemas.microsoft.com/office/drawing/2014/main" id="{CA6EE091-3D71-452F-9520-E9F57E67274D}"/>
              </a:ext>
            </a:extLst>
          </p:cNvPr>
          <p:cNvSpPr>
            <a:spLocks noGrp="1"/>
          </p:cNvSpPr>
          <p:nvPr>
            <p:ph type="sldNum" sz="quarter" idx="12"/>
          </p:nvPr>
        </p:nvSpPr>
        <p:spPr/>
        <p:txBody>
          <a:bodyPr/>
          <a:lstStyle/>
          <a:p>
            <a:fld id="{17F0B86A-3B10-4477-8AC6-12E7D7B5209B}" type="slidenum">
              <a:rPr lang="zh-CN" altLang="en-US" smtClean="0"/>
              <a:t>26</a:t>
            </a:fld>
            <a:endParaRPr lang="zh-CN" altLang="en-US"/>
          </a:p>
        </p:txBody>
      </p:sp>
      <p:pic>
        <p:nvPicPr>
          <p:cNvPr id="5" name="Picture 4">
            <a:extLst>
              <a:ext uri="{FF2B5EF4-FFF2-40B4-BE49-F238E27FC236}">
                <a16:creationId xmlns:a16="http://schemas.microsoft.com/office/drawing/2014/main" id="{BD917549-A5C7-9E4B-80B1-5BFDDD454F18}"/>
              </a:ext>
            </a:extLst>
          </p:cNvPr>
          <p:cNvPicPr>
            <a:picLocks noChangeAspect="1"/>
          </p:cNvPicPr>
          <p:nvPr/>
        </p:nvPicPr>
        <p:blipFill>
          <a:blip r:embed="rId2"/>
          <a:stretch>
            <a:fillRect/>
          </a:stretch>
        </p:blipFill>
        <p:spPr>
          <a:xfrm>
            <a:off x="5333204" y="2025324"/>
            <a:ext cx="3598752" cy="3131607"/>
          </a:xfrm>
          <a:prstGeom prst="rect">
            <a:avLst/>
          </a:prstGeom>
        </p:spPr>
      </p:pic>
    </p:spTree>
    <p:extLst>
      <p:ext uri="{BB962C8B-B14F-4D97-AF65-F5344CB8AC3E}">
        <p14:creationId xmlns:p14="http://schemas.microsoft.com/office/powerpoint/2010/main" val="3465604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E318B-2304-4E10-B9A5-B20D74BAF978}"/>
              </a:ext>
            </a:extLst>
          </p:cNvPr>
          <p:cNvSpPr>
            <a:spLocks noGrp="1"/>
          </p:cNvSpPr>
          <p:nvPr>
            <p:ph type="title"/>
          </p:nvPr>
        </p:nvSpPr>
        <p:spPr/>
        <p:txBody>
          <a:bodyPr/>
          <a:lstStyle/>
          <a:p>
            <a:r>
              <a:rPr lang="zh-CN" altLang="en-US" dirty="0"/>
              <a:t>总体技术思路</a:t>
            </a:r>
          </a:p>
        </p:txBody>
      </p:sp>
      <p:sp>
        <p:nvSpPr>
          <p:cNvPr id="4" name="内容占位符 3">
            <a:extLst>
              <a:ext uri="{FF2B5EF4-FFF2-40B4-BE49-F238E27FC236}">
                <a16:creationId xmlns:a16="http://schemas.microsoft.com/office/drawing/2014/main" id="{B45839C5-C41D-44CE-9032-7C1996DBD9AB}"/>
              </a:ext>
            </a:extLst>
          </p:cNvPr>
          <p:cNvSpPr>
            <a:spLocks noGrp="1"/>
          </p:cNvSpPr>
          <p:nvPr>
            <p:ph idx="1"/>
          </p:nvPr>
        </p:nvSpPr>
        <p:spPr/>
        <p:txBody>
          <a:bodyPr/>
          <a:lstStyle/>
          <a:p>
            <a:pPr>
              <a:lnSpc>
                <a:spcPct val="150000"/>
              </a:lnSpc>
            </a:pPr>
            <a:r>
              <a:rPr lang="zh-CN" altLang="en-US" dirty="0"/>
              <a:t>研发一台</a:t>
            </a:r>
            <a:r>
              <a:rPr lang="zh-CN" altLang="en-US" dirty="0">
                <a:solidFill>
                  <a:srgbClr val="C00000"/>
                </a:solidFill>
              </a:rPr>
              <a:t>可重构</a:t>
            </a:r>
            <a:r>
              <a:rPr lang="zh-CN" altLang="en-US" dirty="0"/>
              <a:t>、</a:t>
            </a:r>
            <a:r>
              <a:rPr lang="zh-CN" altLang="en-US" dirty="0">
                <a:solidFill>
                  <a:srgbClr val="C00000"/>
                </a:solidFill>
              </a:rPr>
              <a:t>可扩展</a:t>
            </a:r>
            <a:r>
              <a:rPr lang="zh-CN" altLang="en-US" dirty="0"/>
              <a:t>的</a:t>
            </a:r>
            <a:r>
              <a:rPr lang="zh-CN" altLang="en-US" dirty="0">
                <a:solidFill>
                  <a:srgbClr val="C00000"/>
                </a:solidFill>
              </a:rPr>
              <a:t>通用架构</a:t>
            </a:r>
            <a:r>
              <a:rPr lang="zh-CN" altLang="en-US" dirty="0"/>
              <a:t>智能计算机，为之江实验室提供面向人工智能应用的、可定制的、可扩展的、高可靠性的、高性价比的算力服务</a:t>
            </a:r>
            <a:endParaRPr lang="en-US" altLang="zh-CN" dirty="0"/>
          </a:p>
          <a:p>
            <a:pPr>
              <a:lnSpc>
                <a:spcPct val="150000"/>
              </a:lnSpc>
            </a:pPr>
            <a:r>
              <a:rPr lang="zh-CN" altLang="en-US" dirty="0">
                <a:sym typeface="Wingdings" panose="05000000000000000000" pitchFamily="2" charset="2"/>
              </a:rPr>
              <a:t>通过专用优化技术把计算、存储、网络性能发挥到极致</a:t>
            </a:r>
            <a:endParaRPr lang="en-US" altLang="zh-CN" dirty="0">
              <a:sym typeface="Wingdings" panose="05000000000000000000" pitchFamily="2" charset="2"/>
            </a:endParaRPr>
          </a:p>
          <a:p>
            <a:pPr lvl="1">
              <a:lnSpc>
                <a:spcPct val="150000"/>
              </a:lnSpc>
            </a:pPr>
            <a:r>
              <a:rPr lang="zh-CN" altLang="en-US" dirty="0">
                <a:sym typeface="Wingdings" panose="05000000000000000000" pitchFamily="2" charset="2"/>
              </a:rPr>
              <a:t>计算：通过</a:t>
            </a:r>
            <a:r>
              <a:rPr lang="zh-CN" altLang="en-US" dirty="0">
                <a:solidFill>
                  <a:srgbClr val="C00000"/>
                </a:solidFill>
                <a:sym typeface="Wingdings" panose="05000000000000000000" pitchFamily="2" charset="2"/>
              </a:rPr>
              <a:t>对</a:t>
            </a:r>
            <a:r>
              <a:rPr lang="en-US" altLang="zh-CN" dirty="0">
                <a:solidFill>
                  <a:srgbClr val="C00000"/>
                </a:solidFill>
                <a:sym typeface="Wingdings" panose="05000000000000000000" pitchFamily="2" charset="2"/>
              </a:rPr>
              <a:t>XPU</a:t>
            </a:r>
            <a:r>
              <a:rPr lang="zh-CN" altLang="en-US" dirty="0">
                <a:solidFill>
                  <a:srgbClr val="C00000"/>
                </a:solidFill>
                <a:sym typeface="Wingdings" panose="05000000000000000000" pitchFamily="2" charset="2"/>
              </a:rPr>
              <a:t>的调度组合</a:t>
            </a:r>
            <a:r>
              <a:rPr lang="zh-CN" altLang="en-US" dirty="0">
                <a:sym typeface="Wingdings" panose="05000000000000000000" pitchFamily="2" charset="2"/>
              </a:rPr>
              <a:t>和</a:t>
            </a:r>
            <a:r>
              <a:rPr lang="zh-CN" altLang="en-US" dirty="0">
                <a:solidFill>
                  <a:srgbClr val="C00000"/>
                </a:solidFill>
                <a:sym typeface="Wingdings" panose="05000000000000000000" pitchFamily="2" charset="2"/>
              </a:rPr>
              <a:t>基于</a:t>
            </a:r>
            <a:r>
              <a:rPr lang="en-US" altLang="zh-CN" dirty="0">
                <a:solidFill>
                  <a:srgbClr val="C00000"/>
                </a:solidFill>
                <a:sym typeface="Wingdings" panose="05000000000000000000" pitchFamily="2" charset="2"/>
              </a:rPr>
              <a:t>FPGA</a:t>
            </a:r>
            <a:r>
              <a:rPr lang="zh-CN" altLang="en-US" dirty="0">
                <a:solidFill>
                  <a:srgbClr val="C00000"/>
                </a:solidFill>
                <a:sym typeface="Wingdings" panose="05000000000000000000" pitchFamily="2" charset="2"/>
              </a:rPr>
              <a:t>的重构</a:t>
            </a:r>
            <a:r>
              <a:rPr lang="zh-CN" altLang="en-US" dirty="0">
                <a:sym typeface="Wingdings" panose="05000000000000000000" pitchFamily="2" charset="2"/>
              </a:rPr>
              <a:t>对计算效能进行优化</a:t>
            </a:r>
            <a:endParaRPr lang="en-US" altLang="zh-CN" dirty="0">
              <a:sym typeface="Wingdings" panose="05000000000000000000" pitchFamily="2" charset="2"/>
            </a:endParaRPr>
          </a:p>
          <a:p>
            <a:pPr lvl="1">
              <a:lnSpc>
                <a:spcPct val="150000"/>
              </a:lnSpc>
            </a:pPr>
            <a:r>
              <a:rPr lang="zh-CN" altLang="en-US" dirty="0">
                <a:sym typeface="Wingdings" panose="05000000000000000000" pitchFamily="2" charset="2"/>
              </a:rPr>
              <a:t>存储：构建</a:t>
            </a:r>
            <a:r>
              <a:rPr lang="zh-CN" altLang="en-US" dirty="0">
                <a:solidFill>
                  <a:srgbClr val="C00000"/>
                </a:solidFill>
                <a:sym typeface="Wingdings" panose="05000000000000000000" pitchFamily="2" charset="2"/>
              </a:rPr>
              <a:t>深度内存存储系统（</a:t>
            </a:r>
            <a:r>
              <a:rPr lang="en-US" altLang="zh-CN" dirty="0">
                <a:solidFill>
                  <a:srgbClr val="C00000"/>
                </a:solidFill>
                <a:sym typeface="Wingdings" panose="05000000000000000000" pitchFamily="2" charset="2"/>
              </a:rPr>
              <a:t>DMSH</a:t>
            </a:r>
            <a:r>
              <a:rPr lang="zh-CN" altLang="en-US" dirty="0">
                <a:solidFill>
                  <a:srgbClr val="C00000"/>
                </a:solidFill>
                <a:sym typeface="Wingdings" panose="05000000000000000000" pitchFamily="2" charset="2"/>
              </a:rPr>
              <a:t>）</a:t>
            </a:r>
            <a:r>
              <a:rPr lang="zh-CN" altLang="en-US" dirty="0">
                <a:sym typeface="Wingdings" panose="05000000000000000000" pitchFamily="2" charset="2"/>
              </a:rPr>
              <a:t>提高智能计算机系统存储性能</a:t>
            </a:r>
            <a:endParaRPr lang="en-US" altLang="zh-CN" dirty="0">
              <a:sym typeface="Wingdings" panose="05000000000000000000" pitchFamily="2" charset="2"/>
            </a:endParaRPr>
          </a:p>
          <a:p>
            <a:pPr lvl="1">
              <a:lnSpc>
                <a:spcPct val="150000"/>
              </a:lnSpc>
            </a:pPr>
            <a:r>
              <a:rPr lang="zh-CN" altLang="en-US" dirty="0">
                <a:sym typeface="Wingdings" panose="05000000000000000000" pitchFamily="2" charset="2"/>
              </a:rPr>
              <a:t>网络：通过基于</a:t>
            </a:r>
            <a:r>
              <a:rPr lang="en-US" altLang="zh-CN" dirty="0">
                <a:sym typeface="Wingdings" panose="05000000000000000000" pitchFamily="2" charset="2"/>
              </a:rPr>
              <a:t>FPGA</a:t>
            </a:r>
            <a:r>
              <a:rPr lang="zh-CN" altLang="en-US" dirty="0">
                <a:sym typeface="Wingdings" panose="05000000000000000000" pitchFamily="2" charset="2"/>
              </a:rPr>
              <a:t>的智能网卡和机器学习参数服务器实现</a:t>
            </a:r>
            <a:r>
              <a:rPr lang="zh-CN" altLang="en-US" dirty="0">
                <a:solidFill>
                  <a:srgbClr val="C00000"/>
                </a:solidFill>
                <a:sym typeface="Wingdings" panose="05000000000000000000" pitchFamily="2" charset="2"/>
              </a:rPr>
              <a:t>网内计算（</a:t>
            </a:r>
            <a:r>
              <a:rPr lang="en-US" altLang="zh-CN" dirty="0">
                <a:solidFill>
                  <a:srgbClr val="C00000"/>
                </a:solidFill>
                <a:sym typeface="Wingdings" panose="05000000000000000000" pitchFamily="2" charset="2"/>
              </a:rPr>
              <a:t>In-network Computing</a:t>
            </a:r>
            <a:r>
              <a:rPr lang="zh-CN" altLang="en-US" dirty="0">
                <a:solidFill>
                  <a:srgbClr val="C00000"/>
                </a:solidFill>
                <a:sym typeface="Wingdings" panose="05000000000000000000" pitchFamily="2" charset="2"/>
              </a:rPr>
              <a:t>）</a:t>
            </a:r>
            <a:r>
              <a:rPr lang="zh-CN" altLang="en-US" dirty="0">
                <a:sym typeface="Wingdings" panose="05000000000000000000" pitchFamily="2" charset="2"/>
              </a:rPr>
              <a:t>，优化智能计算机的网络通信</a:t>
            </a:r>
          </a:p>
          <a:p>
            <a:pPr>
              <a:lnSpc>
                <a:spcPct val="150000"/>
              </a:lnSpc>
            </a:pPr>
            <a:r>
              <a:rPr lang="zh-CN" altLang="en-US" dirty="0"/>
              <a:t>基于</a:t>
            </a:r>
            <a:r>
              <a:rPr lang="zh-CN" altLang="en-US" dirty="0">
                <a:solidFill>
                  <a:srgbClr val="C00000"/>
                </a:solidFill>
              </a:rPr>
              <a:t>应用感知</a:t>
            </a:r>
            <a:r>
              <a:rPr lang="zh-CN" altLang="en-US" dirty="0"/>
              <a:t>和</a:t>
            </a:r>
            <a:r>
              <a:rPr lang="zh-CN" altLang="en-US" dirty="0">
                <a:solidFill>
                  <a:srgbClr val="C00000"/>
                </a:solidFill>
              </a:rPr>
              <a:t>可配置</a:t>
            </a:r>
            <a:r>
              <a:rPr lang="zh-CN" altLang="en-US" dirty="0"/>
              <a:t>、</a:t>
            </a:r>
            <a:r>
              <a:rPr lang="zh-CN" altLang="en-US" dirty="0">
                <a:solidFill>
                  <a:srgbClr val="C00000"/>
                </a:solidFill>
              </a:rPr>
              <a:t>可重构特性</a:t>
            </a:r>
            <a:r>
              <a:rPr lang="zh-CN" altLang="en-US" dirty="0">
                <a:sym typeface="Wingdings" panose="05000000000000000000" pitchFamily="2" charset="2"/>
              </a:rPr>
              <a:t>，面向应用进行优化，动态重构为最适合该特定应用的计算机</a:t>
            </a:r>
            <a:endParaRPr lang="en-US" altLang="zh-CN" dirty="0">
              <a:sym typeface="Wingdings" panose="05000000000000000000" pitchFamily="2" charset="2"/>
            </a:endParaRPr>
          </a:p>
        </p:txBody>
      </p:sp>
      <p:sp>
        <p:nvSpPr>
          <p:cNvPr id="3" name="灯片编号占位符 2">
            <a:extLst>
              <a:ext uri="{FF2B5EF4-FFF2-40B4-BE49-F238E27FC236}">
                <a16:creationId xmlns:a16="http://schemas.microsoft.com/office/drawing/2014/main" id="{36F91139-E719-42F7-877D-620FC5DCCAAB}"/>
              </a:ext>
            </a:extLst>
          </p:cNvPr>
          <p:cNvSpPr>
            <a:spLocks noGrp="1"/>
          </p:cNvSpPr>
          <p:nvPr>
            <p:ph type="sldNum" sz="quarter" idx="12"/>
          </p:nvPr>
        </p:nvSpPr>
        <p:spPr/>
        <p:txBody>
          <a:bodyPr/>
          <a:lstStyle/>
          <a:p>
            <a:fld id="{17F0B86A-3B10-4477-8AC6-12E7D7B5209B}" type="slidenum">
              <a:rPr lang="zh-CN" altLang="en-US" smtClean="0"/>
              <a:t>27</a:t>
            </a:fld>
            <a:endParaRPr lang="zh-CN" altLang="en-US"/>
          </a:p>
        </p:txBody>
      </p:sp>
      <p:sp>
        <p:nvSpPr>
          <p:cNvPr id="8" name="文本框 7">
            <a:extLst>
              <a:ext uri="{FF2B5EF4-FFF2-40B4-BE49-F238E27FC236}">
                <a16:creationId xmlns:a16="http://schemas.microsoft.com/office/drawing/2014/main" id="{C793FFB4-493D-4DB5-8746-78B57703A182}"/>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3899806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A2435-DBCB-4F36-B3D1-F7319BAE9602}"/>
              </a:ext>
            </a:extLst>
          </p:cNvPr>
          <p:cNvSpPr>
            <a:spLocks noGrp="1"/>
          </p:cNvSpPr>
          <p:nvPr>
            <p:ph type="title"/>
          </p:nvPr>
        </p:nvSpPr>
        <p:spPr/>
        <p:txBody>
          <a:bodyPr/>
          <a:lstStyle/>
          <a:p>
            <a:r>
              <a:rPr lang="zh-CN" altLang="en-US" dirty="0"/>
              <a:t>硬件体系架构</a:t>
            </a:r>
          </a:p>
        </p:txBody>
      </p:sp>
      <p:sp>
        <p:nvSpPr>
          <p:cNvPr id="3" name="灯片编号占位符 2">
            <a:extLst>
              <a:ext uri="{FF2B5EF4-FFF2-40B4-BE49-F238E27FC236}">
                <a16:creationId xmlns:a16="http://schemas.microsoft.com/office/drawing/2014/main" id="{4071596D-DB3E-4E0A-B61F-F464438DE5EC}"/>
              </a:ext>
            </a:extLst>
          </p:cNvPr>
          <p:cNvSpPr>
            <a:spLocks noGrp="1"/>
          </p:cNvSpPr>
          <p:nvPr>
            <p:ph type="sldNum" sz="quarter" idx="12"/>
          </p:nvPr>
        </p:nvSpPr>
        <p:spPr/>
        <p:txBody>
          <a:bodyPr/>
          <a:lstStyle/>
          <a:p>
            <a:fld id="{17F0B86A-3B10-4477-8AC6-12E7D7B5209B}" type="slidenum">
              <a:rPr lang="zh-CN" altLang="en-US" smtClean="0"/>
              <a:t>28</a:t>
            </a:fld>
            <a:endParaRPr lang="zh-CN" altLang="en-US"/>
          </a:p>
        </p:txBody>
      </p:sp>
      <p:sp>
        <p:nvSpPr>
          <p:cNvPr id="6" name="文本框 5">
            <a:extLst>
              <a:ext uri="{FF2B5EF4-FFF2-40B4-BE49-F238E27FC236}">
                <a16:creationId xmlns:a16="http://schemas.microsoft.com/office/drawing/2014/main" id="{1CFE2C20-6B1A-4970-86AC-D8C23CF1127F}"/>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143" name="图片 142">
            <a:extLst>
              <a:ext uri="{FF2B5EF4-FFF2-40B4-BE49-F238E27FC236}">
                <a16:creationId xmlns:a16="http://schemas.microsoft.com/office/drawing/2014/main" id="{EBEC1A50-3BC6-456F-B2A2-4A6D450D4B55}"/>
              </a:ext>
            </a:extLst>
          </p:cNvPr>
          <p:cNvPicPr>
            <a:picLocks noChangeAspect="1"/>
          </p:cNvPicPr>
          <p:nvPr/>
        </p:nvPicPr>
        <p:blipFill>
          <a:blip r:embed="rId2"/>
          <a:stretch>
            <a:fillRect/>
          </a:stretch>
        </p:blipFill>
        <p:spPr>
          <a:xfrm>
            <a:off x="84559" y="1086451"/>
            <a:ext cx="9059441" cy="5310076"/>
          </a:xfrm>
          <a:prstGeom prst="rect">
            <a:avLst/>
          </a:prstGeom>
        </p:spPr>
      </p:pic>
    </p:spTree>
    <p:extLst>
      <p:ext uri="{BB962C8B-B14F-4D97-AF65-F5344CB8AC3E}">
        <p14:creationId xmlns:p14="http://schemas.microsoft.com/office/powerpoint/2010/main" val="2820333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研究内容总体框架</a:t>
            </a:r>
          </a:p>
        </p:txBody>
      </p:sp>
      <p:sp>
        <p:nvSpPr>
          <p:cNvPr id="2" name="灯片编号占位符 1">
            <a:extLst>
              <a:ext uri="{FF2B5EF4-FFF2-40B4-BE49-F238E27FC236}">
                <a16:creationId xmlns:a16="http://schemas.microsoft.com/office/drawing/2014/main" id="{812C0E3B-17B0-4E5F-AEF7-C44F63E36C68}"/>
              </a:ext>
            </a:extLst>
          </p:cNvPr>
          <p:cNvSpPr>
            <a:spLocks noGrp="1"/>
          </p:cNvSpPr>
          <p:nvPr>
            <p:ph type="sldNum" sz="quarter" idx="12"/>
          </p:nvPr>
        </p:nvSpPr>
        <p:spPr/>
        <p:txBody>
          <a:bodyPr/>
          <a:lstStyle/>
          <a:p>
            <a:fld id="{17F0B86A-3B10-4477-8AC6-12E7D7B5209B}" type="slidenum">
              <a:rPr lang="zh-CN" altLang="en-US" smtClean="0"/>
              <a:t>29</a:t>
            </a:fld>
            <a:endParaRPr lang="zh-CN" altLang="en-US"/>
          </a:p>
        </p:txBody>
      </p:sp>
      <p:sp>
        <p:nvSpPr>
          <p:cNvPr id="5" name="椭圆 4">
            <a:extLst>
              <a:ext uri="{FF2B5EF4-FFF2-40B4-BE49-F238E27FC236}">
                <a16:creationId xmlns:a16="http://schemas.microsoft.com/office/drawing/2014/main" id="{4152E527-B559-4A13-A07A-A09D52C9048D}"/>
              </a:ext>
            </a:extLst>
          </p:cNvPr>
          <p:cNvSpPr/>
          <p:nvPr/>
        </p:nvSpPr>
        <p:spPr>
          <a:xfrm>
            <a:off x="526472" y="976747"/>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6" name="椭圆 5">
            <a:extLst>
              <a:ext uri="{FF2B5EF4-FFF2-40B4-BE49-F238E27FC236}">
                <a16:creationId xmlns:a16="http://schemas.microsoft.com/office/drawing/2014/main" id="{23F6169F-3845-469D-B068-947B80F85C2D}"/>
              </a:ext>
            </a:extLst>
          </p:cNvPr>
          <p:cNvSpPr/>
          <p:nvPr/>
        </p:nvSpPr>
        <p:spPr>
          <a:xfrm>
            <a:off x="4552949" y="985894"/>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7" name="椭圆 6">
            <a:extLst>
              <a:ext uri="{FF2B5EF4-FFF2-40B4-BE49-F238E27FC236}">
                <a16:creationId xmlns:a16="http://schemas.microsoft.com/office/drawing/2014/main" id="{D6CC0C02-32B3-4561-88F5-8E35CF4C8F78}"/>
              </a:ext>
            </a:extLst>
          </p:cNvPr>
          <p:cNvSpPr/>
          <p:nvPr/>
        </p:nvSpPr>
        <p:spPr>
          <a:xfrm>
            <a:off x="1868631" y="976746"/>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8" name="椭圆 7">
            <a:extLst>
              <a:ext uri="{FF2B5EF4-FFF2-40B4-BE49-F238E27FC236}">
                <a16:creationId xmlns:a16="http://schemas.microsoft.com/office/drawing/2014/main" id="{F6C58D91-3171-4105-A6F9-80258B7D61CE}"/>
              </a:ext>
            </a:extLst>
          </p:cNvPr>
          <p:cNvSpPr/>
          <p:nvPr/>
        </p:nvSpPr>
        <p:spPr>
          <a:xfrm>
            <a:off x="3210790" y="985894"/>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9" name="椭圆 8">
            <a:extLst>
              <a:ext uri="{FF2B5EF4-FFF2-40B4-BE49-F238E27FC236}">
                <a16:creationId xmlns:a16="http://schemas.microsoft.com/office/drawing/2014/main" id="{0B29C492-1009-473E-8C13-74B11BE74658}"/>
              </a:ext>
            </a:extLst>
          </p:cNvPr>
          <p:cNvSpPr/>
          <p:nvPr/>
        </p:nvSpPr>
        <p:spPr>
          <a:xfrm>
            <a:off x="7675419" y="976745"/>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sp>
        <p:nvSpPr>
          <p:cNvPr id="10" name="椭圆 9">
            <a:extLst>
              <a:ext uri="{FF2B5EF4-FFF2-40B4-BE49-F238E27FC236}">
                <a16:creationId xmlns:a16="http://schemas.microsoft.com/office/drawing/2014/main" id="{F1367F0D-CF39-464C-A6C3-CF61D3A34380}"/>
              </a:ext>
            </a:extLst>
          </p:cNvPr>
          <p:cNvSpPr/>
          <p:nvPr/>
        </p:nvSpPr>
        <p:spPr>
          <a:xfrm>
            <a:off x="5895109" y="985893"/>
            <a:ext cx="1008000" cy="4849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应用</a:t>
            </a:r>
          </a:p>
        </p:txBody>
      </p:sp>
      <p:grpSp>
        <p:nvGrpSpPr>
          <p:cNvPr id="60" name="组合 59">
            <a:extLst>
              <a:ext uri="{FF2B5EF4-FFF2-40B4-BE49-F238E27FC236}">
                <a16:creationId xmlns:a16="http://schemas.microsoft.com/office/drawing/2014/main" id="{094862E8-37A0-494E-A74C-6AA22445B4F3}"/>
              </a:ext>
            </a:extLst>
          </p:cNvPr>
          <p:cNvGrpSpPr/>
          <p:nvPr/>
        </p:nvGrpSpPr>
        <p:grpSpPr>
          <a:xfrm>
            <a:off x="270161" y="3959875"/>
            <a:ext cx="8620992" cy="1692782"/>
            <a:chOff x="242453" y="4825782"/>
            <a:chExt cx="8620992" cy="1692782"/>
          </a:xfrm>
        </p:grpSpPr>
        <p:grpSp>
          <p:nvGrpSpPr>
            <p:cNvPr id="28" name="组合 27">
              <a:extLst>
                <a:ext uri="{FF2B5EF4-FFF2-40B4-BE49-F238E27FC236}">
                  <a16:creationId xmlns:a16="http://schemas.microsoft.com/office/drawing/2014/main" id="{FD623EEA-D553-4EDE-A731-244933423F33}"/>
                </a:ext>
              </a:extLst>
            </p:cNvPr>
            <p:cNvGrpSpPr/>
            <p:nvPr/>
          </p:nvGrpSpPr>
          <p:grpSpPr>
            <a:xfrm>
              <a:off x="242453" y="4825782"/>
              <a:ext cx="2808000" cy="1692782"/>
              <a:chOff x="242453" y="4721873"/>
              <a:chExt cx="2808000" cy="1692782"/>
            </a:xfrm>
          </p:grpSpPr>
          <p:sp>
            <p:nvSpPr>
              <p:cNvPr id="15" name="矩形: 圆角 14">
                <a:extLst>
                  <a:ext uri="{FF2B5EF4-FFF2-40B4-BE49-F238E27FC236}">
                    <a16:creationId xmlns:a16="http://schemas.microsoft.com/office/drawing/2014/main" id="{63204B28-653E-4284-BA0A-9D19C53C1C2D}"/>
                  </a:ext>
                </a:extLst>
              </p:cNvPr>
              <p:cNvSpPr/>
              <p:nvPr/>
            </p:nvSpPr>
            <p:spPr>
              <a:xfrm>
                <a:off x="242453" y="4721873"/>
                <a:ext cx="2808000" cy="1692782"/>
              </a:xfrm>
              <a:prstGeom prst="roundRect">
                <a:avLst>
                  <a:gd name="adj" fmla="val 10561"/>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altLang="zh-CN" dirty="0"/>
                  <a:t>XPU</a:t>
                </a:r>
                <a:r>
                  <a:rPr lang="zh-CN" altLang="en-US" dirty="0"/>
                  <a:t>异构并行计算</a:t>
                </a:r>
              </a:p>
            </p:txBody>
          </p:sp>
          <p:sp>
            <p:nvSpPr>
              <p:cNvPr id="16" name="矩形 15">
                <a:extLst>
                  <a:ext uri="{FF2B5EF4-FFF2-40B4-BE49-F238E27FC236}">
                    <a16:creationId xmlns:a16="http://schemas.microsoft.com/office/drawing/2014/main" id="{EA6DF7DC-6449-4C0E-A985-0A44FE3A4FD6}"/>
                  </a:ext>
                </a:extLst>
              </p:cNvPr>
              <p:cNvSpPr/>
              <p:nvPr/>
            </p:nvSpPr>
            <p:spPr>
              <a:xfrm>
                <a:off x="568037" y="5228830"/>
                <a:ext cx="1008000"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CPU</a:t>
                </a:r>
                <a:endParaRPr lang="zh-CN" altLang="en-US" sz="1600" dirty="0"/>
              </a:p>
            </p:txBody>
          </p:sp>
          <p:sp>
            <p:nvSpPr>
              <p:cNvPr id="17" name="矩形 16">
                <a:extLst>
                  <a:ext uri="{FF2B5EF4-FFF2-40B4-BE49-F238E27FC236}">
                    <a16:creationId xmlns:a16="http://schemas.microsoft.com/office/drawing/2014/main" id="{BBAB7748-FADB-43F8-920D-D654E71D7979}"/>
                  </a:ext>
                </a:extLst>
              </p:cNvPr>
              <p:cNvSpPr/>
              <p:nvPr/>
            </p:nvSpPr>
            <p:spPr>
              <a:xfrm>
                <a:off x="1738315" y="5228830"/>
                <a:ext cx="1008000"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GPU</a:t>
                </a:r>
                <a:endParaRPr lang="zh-CN" altLang="en-US" sz="1600" dirty="0"/>
              </a:p>
            </p:txBody>
          </p:sp>
          <p:sp>
            <p:nvSpPr>
              <p:cNvPr id="18" name="矩形 17">
                <a:extLst>
                  <a:ext uri="{FF2B5EF4-FFF2-40B4-BE49-F238E27FC236}">
                    <a16:creationId xmlns:a16="http://schemas.microsoft.com/office/drawing/2014/main" id="{B82B92D9-D406-46F3-A44F-AB772DC6AA34}"/>
                  </a:ext>
                </a:extLst>
              </p:cNvPr>
              <p:cNvSpPr/>
              <p:nvPr/>
            </p:nvSpPr>
            <p:spPr>
              <a:xfrm>
                <a:off x="568037" y="5721818"/>
                <a:ext cx="1008000"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NPU</a:t>
                </a:r>
                <a:endParaRPr lang="zh-CN" altLang="en-US" sz="1600" dirty="0"/>
              </a:p>
            </p:txBody>
          </p:sp>
          <p:sp>
            <p:nvSpPr>
              <p:cNvPr id="19" name="矩形 18">
                <a:extLst>
                  <a:ext uri="{FF2B5EF4-FFF2-40B4-BE49-F238E27FC236}">
                    <a16:creationId xmlns:a16="http://schemas.microsoft.com/office/drawing/2014/main" id="{82C1BEF9-1258-411B-A999-C3C378837E08}"/>
                  </a:ext>
                </a:extLst>
              </p:cNvPr>
              <p:cNvSpPr/>
              <p:nvPr/>
            </p:nvSpPr>
            <p:spPr>
              <a:xfrm>
                <a:off x="1738315" y="5721818"/>
                <a:ext cx="1008000"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FPGA</a:t>
                </a:r>
                <a:endParaRPr lang="zh-CN" altLang="en-US" sz="1600" dirty="0"/>
              </a:p>
            </p:txBody>
          </p:sp>
          <p:sp>
            <p:nvSpPr>
              <p:cNvPr id="20" name="矩形 19">
                <a:extLst>
                  <a:ext uri="{FF2B5EF4-FFF2-40B4-BE49-F238E27FC236}">
                    <a16:creationId xmlns:a16="http://schemas.microsoft.com/office/drawing/2014/main" id="{385B2F39-0AED-41FF-B1BE-E73294D707DE}"/>
                  </a:ext>
                </a:extLst>
              </p:cNvPr>
              <p:cNvSpPr/>
              <p:nvPr/>
            </p:nvSpPr>
            <p:spPr>
              <a:xfrm>
                <a:off x="1341019" y="5985957"/>
                <a:ext cx="646331" cy="369332"/>
              </a:xfrm>
              <a:prstGeom prst="rect">
                <a:avLst/>
              </a:prstGeom>
            </p:spPr>
            <p:txBody>
              <a:bodyPr wrap="none">
                <a:spAutoFit/>
              </a:bodyPr>
              <a:lstStyle/>
              <a:p>
                <a:r>
                  <a:rPr lang="en-US" altLang="zh-CN" dirty="0">
                    <a:solidFill>
                      <a:schemeClr val="bg1"/>
                    </a:solidFill>
                  </a:rPr>
                  <a:t>……</a:t>
                </a:r>
                <a:endParaRPr lang="zh-CN" altLang="en-US" dirty="0">
                  <a:solidFill>
                    <a:schemeClr val="bg1"/>
                  </a:solidFill>
                </a:endParaRPr>
              </a:p>
            </p:txBody>
          </p:sp>
        </p:grpSp>
        <p:grpSp>
          <p:nvGrpSpPr>
            <p:cNvPr id="27" name="组合 26">
              <a:extLst>
                <a:ext uri="{FF2B5EF4-FFF2-40B4-BE49-F238E27FC236}">
                  <a16:creationId xmlns:a16="http://schemas.microsoft.com/office/drawing/2014/main" id="{276061AD-BC5C-4854-A97D-047D7876BC05}"/>
                </a:ext>
              </a:extLst>
            </p:cNvPr>
            <p:cNvGrpSpPr/>
            <p:nvPr/>
          </p:nvGrpSpPr>
          <p:grpSpPr>
            <a:xfrm>
              <a:off x="3151066" y="4825782"/>
              <a:ext cx="2808000" cy="1692782"/>
              <a:chOff x="3178702" y="4721873"/>
              <a:chExt cx="2808000" cy="1692782"/>
            </a:xfrm>
          </p:grpSpPr>
          <p:sp>
            <p:nvSpPr>
              <p:cNvPr id="21" name="矩形: 圆角 20">
                <a:extLst>
                  <a:ext uri="{FF2B5EF4-FFF2-40B4-BE49-F238E27FC236}">
                    <a16:creationId xmlns:a16="http://schemas.microsoft.com/office/drawing/2014/main" id="{F26BD62B-8B5A-4352-9FF7-01606B9A2681}"/>
                  </a:ext>
                </a:extLst>
              </p:cNvPr>
              <p:cNvSpPr/>
              <p:nvPr/>
            </p:nvSpPr>
            <p:spPr>
              <a:xfrm>
                <a:off x="3178702" y="4721873"/>
                <a:ext cx="2808000" cy="1692782"/>
              </a:xfrm>
              <a:prstGeom prst="roundRect">
                <a:avLst>
                  <a:gd name="adj" fmla="val 10561"/>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zh-CN" altLang="en-US" dirty="0"/>
                  <a:t>异构深度多层存储</a:t>
                </a:r>
              </a:p>
            </p:txBody>
          </p:sp>
          <p:sp>
            <p:nvSpPr>
              <p:cNvPr id="22" name="矩形 21">
                <a:extLst>
                  <a:ext uri="{FF2B5EF4-FFF2-40B4-BE49-F238E27FC236}">
                    <a16:creationId xmlns:a16="http://schemas.microsoft.com/office/drawing/2014/main" id="{790E7194-2B99-41C3-9F1A-541EB0ACB67D}"/>
                  </a:ext>
                </a:extLst>
              </p:cNvPr>
              <p:cNvSpPr/>
              <p:nvPr/>
            </p:nvSpPr>
            <p:spPr>
              <a:xfrm>
                <a:off x="3772799" y="5228830"/>
                <a:ext cx="1598400" cy="23678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DRAM</a:t>
                </a:r>
                <a:endParaRPr lang="zh-CN" altLang="en-US" sz="1600" dirty="0"/>
              </a:p>
            </p:txBody>
          </p:sp>
          <p:sp>
            <p:nvSpPr>
              <p:cNvPr id="23" name="矩形 22">
                <a:extLst>
                  <a:ext uri="{FF2B5EF4-FFF2-40B4-BE49-F238E27FC236}">
                    <a16:creationId xmlns:a16="http://schemas.microsoft.com/office/drawing/2014/main" id="{A0F43D18-744E-4F1D-9137-9A6723AC1BDA}"/>
                  </a:ext>
                </a:extLst>
              </p:cNvPr>
              <p:cNvSpPr/>
              <p:nvPr/>
            </p:nvSpPr>
            <p:spPr>
              <a:xfrm>
                <a:off x="3671999" y="5505919"/>
                <a:ext cx="1800000" cy="23678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err="1"/>
                  <a:t>NVMe</a:t>
                </a:r>
                <a:endParaRPr lang="zh-CN" altLang="en-US" sz="1600" dirty="0"/>
              </a:p>
            </p:txBody>
          </p:sp>
          <p:sp>
            <p:nvSpPr>
              <p:cNvPr id="24" name="矩形 23">
                <a:extLst>
                  <a:ext uri="{FF2B5EF4-FFF2-40B4-BE49-F238E27FC236}">
                    <a16:creationId xmlns:a16="http://schemas.microsoft.com/office/drawing/2014/main" id="{D2ECD44C-6F94-425D-9306-0CEA82CFA430}"/>
                  </a:ext>
                </a:extLst>
              </p:cNvPr>
              <p:cNvSpPr/>
              <p:nvPr/>
            </p:nvSpPr>
            <p:spPr>
              <a:xfrm>
                <a:off x="3563999" y="5783008"/>
                <a:ext cx="2016000" cy="236788"/>
              </a:xfrm>
              <a:prstGeom prst="rect">
                <a:avLst/>
              </a:prstGeom>
            </p:spPr>
            <p:style>
              <a:lnRef idx="1">
                <a:schemeClr val="accent5"/>
              </a:lnRef>
              <a:fillRef idx="2">
                <a:schemeClr val="accent5"/>
              </a:fillRef>
              <a:effectRef idx="1">
                <a:schemeClr val="accent5"/>
              </a:effectRef>
              <a:fontRef idx="minor">
                <a:schemeClr val="dk1"/>
              </a:fontRef>
            </p:style>
            <p:txBody>
              <a:bodyPr lIns="180000" rtlCol="0" anchor="ctr"/>
              <a:lstStyle/>
              <a:p>
                <a:pPr algn="ctr"/>
                <a:r>
                  <a:rPr lang="zh-CN" altLang="en-US" sz="1600" dirty="0"/>
                  <a:t>突发缓冲区（</a:t>
                </a:r>
                <a:r>
                  <a:rPr lang="en-US" altLang="zh-CN" sz="1600" dirty="0"/>
                  <a:t>SSD</a:t>
                </a:r>
                <a:r>
                  <a:rPr lang="zh-CN" altLang="en-US" sz="1600" dirty="0"/>
                  <a:t>）</a:t>
                </a:r>
              </a:p>
            </p:txBody>
          </p:sp>
          <p:sp>
            <p:nvSpPr>
              <p:cNvPr id="25" name="矩形 24">
                <a:extLst>
                  <a:ext uri="{FF2B5EF4-FFF2-40B4-BE49-F238E27FC236}">
                    <a16:creationId xmlns:a16="http://schemas.microsoft.com/office/drawing/2014/main" id="{F83D1D8B-232E-4914-AEA4-22F81E7E6534}"/>
                  </a:ext>
                </a:extLst>
              </p:cNvPr>
              <p:cNvSpPr/>
              <p:nvPr/>
            </p:nvSpPr>
            <p:spPr>
              <a:xfrm>
                <a:off x="3412807" y="6060097"/>
                <a:ext cx="2318385" cy="236788"/>
              </a:xfrm>
              <a:prstGeom prst="rect">
                <a:avLst/>
              </a:prstGeom>
            </p:spPr>
            <p:style>
              <a:lnRef idx="1">
                <a:schemeClr val="accent5"/>
              </a:lnRef>
              <a:fillRef idx="2">
                <a:schemeClr val="accent5"/>
              </a:fillRef>
              <a:effectRef idx="1">
                <a:schemeClr val="accent5"/>
              </a:effectRef>
              <a:fontRef idx="minor">
                <a:schemeClr val="dk1"/>
              </a:fontRef>
            </p:style>
            <p:txBody>
              <a:bodyPr lIns="180000" rtlCol="0" anchor="ctr"/>
              <a:lstStyle/>
              <a:p>
                <a:pPr algn="ctr"/>
                <a:r>
                  <a:rPr lang="zh-CN" altLang="en-US" sz="1600" dirty="0"/>
                  <a:t>并行文件系统（</a:t>
                </a:r>
                <a:r>
                  <a:rPr lang="en-US" altLang="zh-CN" sz="1600" dirty="0"/>
                  <a:t>HDD</a:t>
                </a:r>
                <a:r>
                  <a:rPr lang="zh-CN" altLang="en-US" sz="1600" dirty="0"/>
                  <a:t>）</a:t>
                </a:r>
              </a:p>
            </p:txBody>
          </p:sp>
        </p:grpSp>
        <p:grpSp>
          <p:nvGrpSpPr>
            <p:cNvPr id="32" name="组合 31">
              <a:extLst>
                <a:ext uri="{FF2B5EF4-FFF2-40B4-BE49-F238E27FC236}">
                  <a16:creationId xmlns:a16="http://schemas.microsoft.com/office/drawing/2014/main" id="{B99EB628-5B35-424E-9F9E-DABB04A49918}"/>
                </a:ext>
              </a:extLst>
            </p:cNvPr>
            <p:cNvGrpSpPr/>
            <p:nvPr/>
          </p:nvGrpSpPr>
          <p:grpSpPr>
            <a:xfrm>
              <a:off x="6055445" y="4825782"/>
              <a:ext cx="2808000" cy="1692782"/>
              <a:chOff x="6055445" y="4825782"/>
              <a:chExt cx="2808000" cy="1692782"/>
            </a:xfrm>
          </p:grpSpPr>
          <p:sp>
            <p:nvSpPr>
              <p:cNvPr id="26" name="矩形: 圆角 25">
                <a:extLst>
                  <a:ext uri="{FF2B5EF4-FFF2-40B4-BE49-F238E27FC236}">
                    <a16:creationId xmlns:a16="http://schemas.microsoft.com/office/drawing/2014/main" id="{FEB408F4-7C8A-43C6-BDAA-A87F1F7B641A}"/>
                  </a:ext>
                </a:extLst>
              </p:cNvPr>
              <p:cNvSpPr/>
              <p:nvPr/>
            </p:nvSpPr>
            <p:spPr>
              <a:xfrm>
                <a:off x="6055445" y="4825782"/>
                <a:ext cx="2808000" cy="1692782"/>
              </a:xfrm>
              <a:prstGeom prst="roundRect">
                <a:avLst>
                  <a:gd name="adj" fmla="val 10561"/>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zh-CN" altLang="en-US" dirty="0"/>
                  <a:t>分布式机器学习通信加速</a:t>
                </a:r>
              </a:p>
            </p:txBody>
          </p:sp>
          <p:sp>
            <p:nvSpPr>
              <p:cNvPr id="29" name="矩形 28">
                <a:extLst>
                  <a:ext uri="{FF2B5EF4-FFF2-40B4-BE49-F238E27FC236}">
                    <a16:creationId xmlns:a16="http://schemas.microsoft.com/office/drawing/2014/main" id="{9FF27311-2156-46D1-91BF-87D654ED5B8E}"/>
                  </a:ext>
                </a:extLst>
              </p:cNvPr>
              <p:cNvSpPr/>
              <p:nvPr/>
            </p:nvSpPr>
            <p:spPr>
              <a:xfrm>
                <a:off x="6252327" y="5331476"/>
                <a:ext cx="2414237"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基于</a:t>
                </a:r>
                <a:r>
                  <a:rPr lang="en-US" altLang="zh-CN" sz="1600" dirty="0"/>
                  <a:t>FPGA</a:t>
                </a:r>
                <a:r>
                  <a:rPr lang="zh-CN" altLang="en-US" sz="1600" dirty="0"/>
                  <a:t>的智能网卡</a:t>
                </a:r>
              </a:p>
            </p:txBody>
          </p:sp>
          <p:sp>
            <p:nvSpPr>
              <p:cNvPr id="31" name="矩形 30">
                <a:extLst>
                  <a:ext uri="{FF2B5EF4-FFF2-40B4-BE49-F238E27FC236}">
                    <a16:creationId xmlns:a16="http://schemas.microsoft.com/office/drawing/2014/main" id="{EEB19E85-24AD-42B2-8275-301D05C495AB}"/>
                  </a:ext>
                </a:extLst>
              </p:cNvPr>
              <p:cNvSpPr/>
              <p:nvPr/>
            </p:nvSpPr>
            <p:spPr>
              <a:xfrm>
                <a:off x="6252327" y="6051245"/>
                <a:ext cx="2414236" cy="32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基于</a:t>
                </a:r>
                <a:r>
                  <a:rPr lang="en-US" altLang="zh-CN" sz="1600" dirty="0"/>
                  <a:t>FPGA</a:t>
                </a:r>
                <a:r>
                  <a:rPr lang="zh-CN" altLang="en-US" sz="1600" dirty="0"/>
                  <a:t>的参数服务器</a:t>
                </a:r>
              </a:p>
            </p:txBody>
          </p:sp>
        </p:grpSp>
      </p:grpSp>
      <p:grpSp>
        <p:nvGrpSpPr>
          <p:cNvPr id="50" name="组合 49">
            <a:extLst>
              <a:ext uri="{FF2B5EF4-FFF2-40B4-BE49-F238E27FC236}">
                <a16:creationId xmlns:a16="http://schemas.microsoft.com/office/drawing/2014/main" id="{1D0C3875-01F3-4FEB-9F12-6F08AD57965B}"/>
              </a:ext>
            </a:extLst>
          </p:cNvPr>
          <p:cNvGrpSpPr/>
          <p:nvPr/>
        </p:nvGrpSpPr>
        <p:grpSpPr>
          <a:xfrm>
            <a:off x="801831" y="2718814"/>
            <a:ext cx="7557653" cy="883372"/>
            <a:chOff x="810491" y="2455572"/>
            <a:chExt cx="7557653" cy="883372"/>
          </a:xfrm>
        </p:grpSpPr>
        <p:sp>
          <p:nvSpPr>
            <p:cNvPr id="11" name="矩形: 圆角 10">
              <a:extLst>
                <a:ext uri="{FF2B5EF4-FFF2-40B4-BE49-F238E27FC236}">
                  <a16:creationId xmlns:a16="http://schemas.microsoft.com/office/drawing/2014/main" id="{7417F057-7DAF-4819-BBAC-8E28284588C2}"/>
                </a:ext>
              </a:extLst>
            </p:cNvPr>
            <p:cNvSpPr/>
            <p:nvPr/>
          </p:nvSpPr>
          <p:spPr>
            <a:xfrm>
              <a:off x="810491" y="2455572"/>
              <a:ext cx="7557653" cy="883372"/>
            </a:xfrm>
            <a:prstGeom prst="roundRect">
              <a:avLst>
                <a:gd name="adj" fmla="val 11517"/>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t>自适应资源管理和任务调度器</a:t>
              </a:r>
            </a:p>
          </p:txBody>
        </p:sp>
        <p:sp>
          <p:nvSpPr>
            <p:cNvPr id="12" name="矩形: 圆角 11">
              <a:extLst>
                <a:ext uri="{FF2B5EF4-FFF2-40B4-BE49-F238E27FC236}">
                  <a16:creationId xmlns:a16="http://schemas.microsoft.com/office/drawing/2014/main" id="{5953D1EE-FBDD-4CF4-8303-045B8CEC7CBE}"/>
                </a:ext>
              </a:extLst>
            </p:cNvPr>
            <p:cNvSpPr/>
            <p:nvPr/>
          </p:nvSpPr>
          <p:spPr>
            <a:xfrm>
              <a:off x="3471953" y="2891362"/>
              <a:ext cx="2236033" cy="324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t>任务调度</a:t>
              </a:r>
            </a:p>
          </p:txBody>
        </p:sp>
        <p:sp>
          <p:nvSpPr>
            <p:cNvPr id="13" name="矩形: 圆角 12">
              <a:extLst>
                <a:ext uri="{FF2B5EF4-FFF2-40B4-BE49-F238E27FC236}">
                  <a16:creationId xmlns:a16="http://schemas.microsoft.com/office/drawing/2014/main" id="{331561F3-00BA-4134-ABFB-96B493F8C22C}"/>
                </a:ext>
              </a:extLst>
            </p:cNvPr>
            <p:cNvSpPr/>
            <p:nvPr/>
          </p:nvSpPr>
          <p:spPr>
            <a:xfrm>
              <a:off x="1037363" y="2891362"/>
              <a:ext cx="2235600" cy="324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t>系统资源监测</a:t>
              </a:r>
            </a:p>
          </p:txBody>
        </p:sp>
        <p:sp>
          <p:nvSpPr>
            <p:cNvPr id="37" name="矩形: 圆角 36">
              <a:extLst>
                <a:ext uri="{FF2B5EF4-FFF2-40B4-BE49-F238E27FC236}">
                  <a16:creationId xmlns:a16="http://schemas.microsoft.com/office/drawing/2014/main" id="{6A8C6D99-293F-442E-889A-60E65EC4368C}"/>
                </a:ext>
              </a:extLst>
            </p:cNvPr>
            <p:cNvSpPr/>
            <p:nvPr/>
          </p:nvSpPr>
          <p:spPr>
            <a:xfrm>
              <a:off x="5906977" y="2891362"/>
              <a:ext cx="2236033" cy="324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t>负载预测</a:t>
              </a:r>
            </a:p>
          </p:txBody>
        </p:sp>
      </p:grpSp>
      <p:cxnSp>
        <p:nvCxnSpPr>
          <p:cNvPr id="51" name="连接符: 肘形 50">
            <a:extLst>
              <a:ext uri="{FF2B5EF4-FFF2-40B4-BE49-F238E27FC236}">
                <a16:creationId xmlns:a16="http://schemas.microsoft.com/office/drawing/2014/main" id="{20287192-C2EC-4332-B291-B7F60A3E7D95}"/>
              </a:ext>
            </a:extLst>
          </p:cNvPr>
          <p:cNvCxnSpPr>
            <a:cxnSpLocks/>
            <a:endCxn id="15" idx="0"/>
          </p:cNvCxnSpPr>
          <p:nvPr/>
        </p:nvCxnSpPr>
        <p:spPr>
          <a:xfrm rot="5400000">
            <a:off x="2945440" y="2324657"/>
            <a:ext cx="363939" cy="2906496"/>
          </a:xfrm>
          <a:prstGeom prst="bentConnector3">
            <a:avLst>
              <a:gd name="adj1" fmla="val 50000"/>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54" name="连接符: 肘形 53">
            <a:extLst>
              <a:ext uri="{FF2B5EF4-FFF2-40B4-BE49-F238E27FC236}">
                <a16:creationId xmlns:a16="http://schemas.microsoft.com/office/drawing/2014/main" id="{CFCB4AB4-3672-4286-9D22-263EFBF27CF7}"/>
              </a:ext>
            </a:extLst>
          </p:cNvPr>
          <p:cNvCxnSpPr>
            <a:cxnSpLocks/>
            <a:endCxn id="21" idx="0"/>
          </p:cNvCxnSpPr>
          <p:nvPr/>
        </p:nvCxnSpPr>
        <p:spPr>
          <a:xfrm rot="16200000" flipH="1">
            <a:off x="4399746" y="3776846"/>
            <a:ext cx="363939" cy="2117"/>
          </a:xfrm>
          <a:prstGeom prst="bentConnector3">
            <a:avLst>
              <a:gd name="adj1" fmla="val 50000"/>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57" name="连接符: 肘形 56">
            <a:extLst>
              <a:ext uri="{FF2B5EF4-FFF2-40B4-BE49-F238E27FC236}">
                <a16:creationId xmlns:a16="http://schemas.microsoft.com/office/drawing/2014/main" id="{70DF1637-A130-4880-97CB-8EAEDB618FB7}"/>
              </a:ext>
            </a:extLst>
          </p:cNvPr>
          <p:cNvCxnSpPr>
            <a:cxnSpLocks/>
            <a:endCxn id="26" idx="0"/>
          </p:cNvCxnSpPr>
          <p:nvPr/>
        </p:nvCxnSpPr>
        <p:spPr>
          <a:xfrm rot="16200000" flipH="1">
            <a:off x="5851936" y="2324657"/>
            <a:ext cx="363939" cy="2906496"/>
          </a:xfrm>
          <a:prstGeom prst="bentConnector3">
            <a:avLst>
              <a:gd name="adj1" fmla="val 50000"/>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4" name="直接箭头连接符 63">
            <a:extLst>
              <a:ext uri="{FF2B5EF4-FFF2-40B4-BE49-F238E27FC236}">
                <a16:creationId xmlns:a16="http://schemas.microsoft.com/office/drawing/2014/main" id="{89B4C9A5-E919-4423-AC7D-15030F91C601}"/>
              </a:ext>
            </a:extLst>
          </p:cNvPr>
          <p:cNvCxnSpPr>
            <a:stCxn id="5" idx="4"/>
          </p:cNvCxnSpPr>
          <p:nvPr/>
        </p:nvCxnSpPr>
        <p:spPr>
          <a:xfrm flipH="1">
            <a:off x="1028703" y="1461619"/>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5" name="直接箭头连接符 64">
            <a:extLst>
              <a:ext uri="{FF2B5EF4-FFF2-40B4-BE49-F238E27FC236}">
                <a16:creationId xmlns:a16="http://schemas.microsoft.com/office/drawing/2014/main" id="{6DCDFD63-1B69-4CB6-A0F2-C3D85DDB0ED3}"/>
              </a:ext>
            </a:extLst>
          </p:cNvPr>
          <p:cNvCxnSpPr>
            <a:cxnSpLocks/>
          </p:cNvCxnSpPr>
          <p:nvPr/>
        </p:nvCxnSpPr>
        <p:spPr>
          <a:xfrm flipH="1">
            <a:off x="2367321" y="1460979"/>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6" name="直接箭头连接符 65">
            <a:extLst>
              <a:ext uri="{FF2B5EF4-FFF2-40B4-BE49-F238E27FC236}">
                <a16:creationId xmlns:a16="http://schemas.microsoft.com/office/drawing/2014/main" id="{92AF20D0-30A0-418E-9472-96C56EDD96A2}"/>
              </a:ext>
            </a:extLst>
          </p:cNvPr>
          <p:cNvCxnSpPr>
            <a:cxnSpLocks/>
          </p:cNvCxnSpPr>
          <p:nvPr/>
        </p:nvCxnSpPr>
        <p:spPr>
          <a:xfrm flipH="1">
            <a:off x="3718331" y="1464953"/>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7" name="直接箭头连接符 66">
            <a:extLst>
              <a:ext uri="{FF2B5EF4-FFF2-40B4-BE49-F238E27FC236}">
                <a16:creationId xmlns:a16="http://schemas.microsoft.com/office/drawing/2014/main" id="{7A2587EC-E536-4193-84C8-8B6911B681E2}"/>
              </a:ext>
            </a:extLst>
          </p:cNvPr>
          <p:cNvCxnSpPr>
            <a:cxnSpLocks/>
          </p:cNvCxnSpPr>
          <p:nvPr/>
        </p:nvCxnSpPr>
        <p:spPr>
          <a:xfrm flipH="1">
            <a:off x="5051639" y="1469064"/>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8" name="直接箭头连接符 67">
            <a:extLst>
              <a:ext uri="{FF2B5EF4-FFF2-40B4-BE49-F238E27FC236}">
                <a16:creationId xmlns:a16="http://schemas.microsoft.com/office/drawing/2014/main" id="{0ECF995A-DCA9-4A21-9E4A-D93A0882751E}"/>
              </a:ext>
            </a:extLst>
          </p:cNvPr>
          <p:cNvCxnSpPr>
            <a:cxnSpLocks/>
          </p:cNvCxnSpPr>
          <p:nvPr/>
        </p:nvCxnSpPr>
        <p:spPr>
          <a:xfrm flipH="1">
            <a:off x="6392029" y="1469064"/>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69" name="直接箭头连接符 68">
            <a:extLst>
              <a:ext uri="{FF2B5EF4-FFF2-40B4-BE49-F238E27FC236}">
                <a16:creationId xmlns:a16="http://schemas.microsoft.com/office/drawing/2014/main" id="{50DCC830-5AE8-4AD1-B48F-22840D7E59EC}"/>
              </a:ext>
            </a:extLst>
          </p:cNvPr>
          <p:cNvCxnSpPr>
            <a:cxnSpLocks/>
          </p:cNvCxnSpPr>
          <p:nvPr/>
        </p:nvCxnSpPr>
        <p:spPr>
          <a:xfrm flipH="1">
            <a:off x="8179419" y="1460979"/>
            <a:ext cx="1769" cy="456833"/>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70" name="矩形 69">
            <a:extLst>
              <a:ext uri="{FF2B5EF4-FFF2-40B4-BE49-F238E27FC236}">
                <a16:creationId xmlns:a16="http://schemas.microsoft.com/office/drawing/2014/main" id="{FEB0A45F-19B5-4D6D-A578-D31C2BC5814F}"/>
              </a:ext>
            </a:extLst>
          </p:cNvPr>
          <p:cNvSpPr/>
          <p:nvPr/>
        </p:nvSpPr>
        <p:spPr>
          <a:xfrm>
            <a:off x="6966098" y="981786"/>
            <a:ext cx="646331" cy="369332"/>
          </a:xfrm>
          <a:prstGeom prst="rect">
            <a:avLst/>
          </a:prstGeom>
        </p:spPr>
        <p:txBody>
          <a:bodyPr wrap="none">
            <a:spAutoFit/>
          </a:bodyPr>
          <a:lstStyle/>
          <a:p>
            <a:r>
              <a:rPr lang="en-US" altLang="zh-CN" dirty="0">
                <a:solidFill>
                  <a:srgbClr val="002060"/>
                </a:solidFill>
              </a:rPr>
              <a:t>……</a:t>
            </a:r>
            <a:endParaRPr lang="zh-CN" altLang="en-US" dirty="0">
              <a:solidFill>
                <a:srgbClr val="002060"/>
              </a:solidFill>
            </a:endParaRPr>
          </a:p>
        </p:txBody>
      </p:sp>
      <p:grpSp>
        <p:nvGrpSpPr>
          <p:cNvPr id="55" name="组合 54">
            <a:extLst>
              <a:ext uri="{FF2B5EF4-FFF2-40B4-BE49-F238E27FC236}">
                <a16:creationId xmlns:a16="http://schemas.microsoft.com/office/drawing/2014/main" id="{460C2EAA-1D84-4FC6-BFA6-C1A7683D8489}"/>
              </a:ext>
            </a:extLst>
          </p:cNvPr>
          <p:cNvGrpSpPr/>
          <p:nvPr/>
        </p:nvGrpSpPr>
        <p:grpSpPr>
          <a:xfrm>
            <a:off x="261504" y="5660039"/>
            <a:ext cx="8620992" cy="841614"/>
            <a:chOff x="810491" y="3717209"/>
            <a:chExt cx="7557654" cy="841614"/>
          </a:xfrm>
        </p:grpSpPr>
        <p:sp>
          <p:nvSpPr>
            <p:cNvPr id="56" name="矩形: 圆角 55">
              <a:extLst>
                <a:ext uri="{FF2B5EF4-FFF2-40B4-BE49-F238E27FC236}">
                  <a16:creationId xmlns:a16="http://schemas.microsoft.com/office/drawing/2014/main" id="{226FB815-ADF1-464D-A095-B347A294F49E}"/>
                </a:ext>
              </a:extLst>
            </p:cNvPr>
            <p:cNvSpPr/>
            <p:nvPr/>
          </p:nvSpPr>
          <p:spPr>
            <a:xfrm>
              <a:off x="810491" y="3717209"/>
              <a:ext cx="7557654" cy="841614"/>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zh-CN" altLang="en-US" dirty="0"/>
                <a:t>超大规模系统的可扩展性技术</a:t>
              </a:r>
            </a:p>
          </p:txBody>
        </p:sp>
        <p:sp>
          <p:nvSpPr>
            <p:cNvPr id="58" name="矩形 57">
              <a:extLst>
                <a:ext uri="{FF2B5EF4-FFF2-40B4-BE49-F238E27FC236}">
                  <a16:creationId xmlns:a16="http://schemas.microsoft.com/office/drawing/2014/main" id="{54F67218-E654-438B-9FB6-7A80E4B06066}"/>
                </a:ext>
              </a:extLst>
            </p:cNvPr>
            <p:cNvSpPr/>
            <p:nvPr/>
          </p:nvSpPr>
          <p:spPr>
            <a:xfrm>
              <a:off x="1009653" y="4123517"/>
              <a:ext cx="2431162" cy="32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dirty="0"/>
                <a:t>高并发文件系统数据布局</a:t>
              </a:r>
            </a:p>
          </p:txBody>
        </p:sp>
        <p:sp>
          <p:nvSpPr>
            <p:cNvPr id="59" name="矩形 58">
              <a:extLst>
                <a:ext uri="{FF2B5EF4-FFF2-40B4-BE49-F238E27FC236}">
                  <a16:creationId xmlns:a16="http://schemas.microsoft.com/office/drawing/2014/main" id="{49759B72-5CB2-4279-945C-F3F57DE831DE}"/>
                </a:ext>
              </a:extLst>
            </p:cNvPr>
            <p:cNvSpPr/>
            <p:nvPr/>
          </p:nvSpPr>
          <p:spPr>
            <a:xfrm>
              <a:off x="3540396" y="4123517"/>
              <a:ext cx="2232000" cy="32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dirty="0"/>
                <a:t>选择性数据缓存</a:t>
              </a:r>
            </a:p>
          </p:txBody>
        </p:sp>
        <p:sp>
          <p:nvSpPr>
            <p:cNvPr id="61" name="矩形 60">
              <a:extLst>
                <a:ext uri="{FF2B5EF4-FFF2-40B4-BE49-F238E27FC236}">
                  <a16:creationId xmlns:a16="http://schemas.microsoft.com/office/drawing/2014/main" id="{5FA2F29E-CA08-4596-85A2-213B0DF6B96E}"/>
                </a:ext>
              </a:extLst>
            </p:cNvPr>
            <p:cNvSpPr/>
            <p:nvPr/>
          </p:nvSpPr>
          <p:spPr>
            <a:xfrm>
              <a:off x="5871977" y="4123517"/>
              <a:ext cx="2232000" cy="32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dirty="0"/>
                <a:t>基于代理的</a:t>
              </a:r>
              <a:r>
                <a:rPr lang="en-US" altLang="zh-CN" sz="1600" dirty="0"/>
                <a:t>I/O</a:t>
              </a:r>
              <a:r>
                <a:rPr lang="zh-CN" altLang="en-US" sz="1600" dirty="0"/>
                <a:t>转发</a:t>
              </a:r>
            </a:p>
          </p:txBody>
        </p:sp>
      </p:grpSp>
      <p:sp>
        <p:nvSpPr>
          <p:cNvPr id="62" name="矩形: 圆角 61">
            <a:extLst>
              <a:ext uri="{FF2B5EF4-FFF2-40B4-BE49-F238E27FC236}">
                <a16:creationId xmlns:a16="http://schemas.microsoft.com/office/drawing/2014/main" id="{4D39A7D3-A60E-4307-9A08-EF2DDB22539A}"/>
              </a:ext>
            </a:extLst>
          </p:cNvPr>
          <p:cNvSpPr/>
          <p:nvPr/>
        </p:nvSpPr>
        <p:spPr>
          <a:xfrm>
            <a:off x="805371" y="1916750"/>
            <a:ext cx="7554113" cy="45930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rPr>
              <a:t>应用感知</a:t>
            </a:r>
          </a:p>
        </p:txBody>
      </p:sp>
      <p:cxnSp>
        <p:nvCxnSpPr>
          <p:cNvPr id="39" name="直接箭头连接符 38">
            <a:extLst>
              <a:ext uri="{FF2B5EF4-FFF2-40B4-BE49-F238E27FC236}">
                <a16:creationId xmlns:a16="http://schemas.microsoft.com/office/drawing/2014/main" id="{863D16B8-55A9-41F2-A511-A0DAF0030FE8}"/>
              </a:ext>
            </a:extLst>
          </p:cNvPr>
          <p:cNvCxnSpPr>
            <a:cxnSpLocks/>
            <a:stCxn id="62" idx="2"/>
            <a:endCxn id="11" idx="0"/>
          </p:cNvCxnSpPr>
          <p:nvPr/>
        </p:nvCxnSpPr>
        <p:spPr>
          <a:xfrm flipH="1">
            <a:off x="4580658" y="2376053"/>
            <a:ext cx="1770" cy="342761"/>
          </a:xfrm>
          <a:prstGeom prst="straightConnector1">
            <a:avLst/>
          </a:prstGeom>
          <a:ln w="19050">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63" name="文本框 62">
            <a:extLst>
              <a:ext uri="{FF2B5EF4-FFF2-40B4-BE49-F238E27FC236}">
                <a16:creationId xmlns:a16="http://schemas.microsoft.com/office/drawing/2014/main" id="{35AAE1A2-8DFD-4D55-ACA4-D858C07B97EB}"/>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3257623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6F07-4264-47F2-BBAA-A73486752EEE}"/>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01F3A578-C9F4-439C-82E0-11916C2FEE21}"/>
              </a:ext>
            </a:extLst>
          </p:cNvPr>
          <p:cNvSpPr>
            <a:spLocks noGrp="1"/>
          </p:cNvSpPr>
          <p:nvPr>
            <p:ph idx="1"/>
          </p:nvPr>
        </p:nvSpPr>
        <p:spPr/>
        <p:txBody>
          <a:bodyPr/>
          <a:lstStyle/>
          <a:p>
            <a:r>
              <a:rPr lang="zh-CN" altLang="en-US" dirty="0"/>
              <a:t>算力、算法和数据是人工智能发展的三个基本条件，而算力是其中最核心的要素，带动了人工智能整体的发展和成熟</a:t>
            </a:r>
          </a:p>
          <a:p>
            <a:endParaRPr lang="zh-CN" altLang="en-US" dirty="0"/>
          </a:p>
        </p:txBody>
      </p:sp>
      <p:sp>
        <p:nvSpPr>
          <p:cNvPr id="15" name="灯片编号占位符 14">
            <a:extLst>
              <a:ext uri="{FF2B5EF4-FFF2-40B4-BE49-F238E27FC236}">
                <a16:creationId xmlns:a16="http://schemas.microsoft.com/office/drawing/2014/main" id="{B964CE22-733C-44A9-881B-F1FA8C492C53}"/>
              </a:ext>
            </a:extLst>
          </p:cNvPr>
          <p:cNvSpPr>
            <a:spLocks noGrp="1"/>
          </p:cNvSpPr>
          <p:nvPr>
            <p:ph type="sldNum" sz="quarter" idx="12"/>
          </p:nvPr>
        </p:nvSpPr>
        <p:spPr/>
        <p:txBody>
          <a:bodyPr/>
          <a:lstStyle/>
          <a:p>
            <a:fld id="{17F0B86A-3B10-4477-8AC6-12E7D7B5209B}" type="slidenum">
              <a:rPr lang="zh-CN" altLang="en-US" smtClean="0"/>
              <a:t>3</a:t>
            </a:fld>
            <a:endParaRPr lang="zh-CN" altLang="en-US"/>
          </a:p>
        </p:txBody>
      </p:sp>
      <p:grpSp>
        <p:nvGrpSpPr>
          <p:cNvPr id="13" name="组合 12">
            <a:extLst>
              <a:ext uri="{FF2B5EF4-FFF2-40B4-BE49-F238E27FC236}">
                <a16:creationId xmlns:a16="http://schemas.microsoft.com/office/drawing/2014/main" id="{AF19D399-1A23-47D9-A99C-E66820945048}"/>
              </a:ext>
            </a:extLst>
          </p:cNvPr>
          <p:cNvGrpSpPr/>
          <p:nvPr/>
        </p:nvGrpSpPr>
        <p:grpSpPr>
          <a:xfrm>
            <a:off x="991321" y="2483177"/>
            <a:ext cx="7410891" cy="3556701"/>
            <a:chOff x="1992100" y="2092431"/>
            <a:chExt cx="7921376" cy="3967367"/>
          </a:xfrm>
        </p:grpSpPr>
        <p:pic>
          <p:nvPicPr>
            <p:cNvPr id="4" name="Picture 4" descr="Objects">
              <a:extLst>
                <a:ext uri="{FF2B5EF4-FFF2-40B4-BE49-F238E27FC236}">
                  <a16:creationId xmlns:a16="http://schemas.microsoft.com/office/drawing/2014/main" id="{8B6E8683-5CCF-48B1-B8F3-B6CCB9EB6DC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045256" y="4211947"/>
              <a:ext cx="2735268" cy="184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烹饪煎锅剪贴画">
              <a:extLst>
                <a:ext uri="{FF2B5EF4-FFF2-40B4-BE49-F238E27FC236}">
                  <a16:creationId xmlns:a16="http://schemas.microsoft.com/office/drawing/2014/main" id="{AA9BFB6E-101A-4851-BFD7-454600CD4D1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64524" y="3141981"/>
              <a:ext cx="3076345" cy="156350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FFE2278-A083-47A4-99D3-92524F753631}"/>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backgroundRemoval t="0" b="100000" l="0" r="99379">
                          <a14:foregroundMark x1="20807" y1="16961" x2="77329" y2="85512"/>
                          <a14:foregroundMark x1="22050" y1="12721" x2="81366" y2="17314"/>
                          <a14:foregroundMark x1="83851" y1="30742" x2="78571" y2="37102"/>
                        </a14:backgroundRemoval>
                      </a14:imgEffect>
                    </a14:imgLayer>
                  </a14:imgProps>
                </a:ext>
                <a:ext uri="{28A0092B-C50C-407E-A947-70E740481C1C}">
                  <a14:useLocalDpi xmlns:a14="http://schemas.microsoft.com/office/drawing/2010/main"/>
                </a:ext>
              </a:extLst>
            </a:blip>
            <a:srcRect/>
            <a:stretch/>
          </p:blipFill>
          <p:spPr bwMode="auto">
            <a:xfrm>
              <a:off x="4194341" y="2132918"/>
              <a:ext cx="2452135" cy="2157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id="{23FE488B-776E-455E-BAB4-CF920F841522}"/>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311887" y="2092431"/>
              <a:ext cx="1480931" cy="2488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a:extLst>
                <a:ext uri="{FF2B5EF4-FFF2-40B4-BE49-F238E27FC236}">
                  <a16:creationId xmlns:a16="http://schemas.microsoft.com/office/drawing/2014/main" id="{63E56F3A-2887-49AE-A388-1071BF538B77}"/>
                </a:ext>
              </a:extLst>
            </p:cNvPr>
            <p:cNvSpPr/>
            <p:nvPr/>
          </p:nvSpPr>
          <p:spPr>
            <a:xfrm>
              <a:off x="2156589" y="4688090"/>
              <a:ext cx="855341" cy="514970"/>
            </a:xfrm>
            <a:prstGeom prst="rect">
              <a:avLst/>
            </a:prstGeom>
          </p:spPr>
          <p:txBody>
            <a:bodyPr wrap="none">
              <a:spAutoFit/>
            </a:bodyPr>
            <a:lstStyle/>
            <a:p>
              <a:pPr marL="0" lvl="1" algn="just"/>
              <a:r>
                <a:rPr lang="zh-CN" altLang="en-US" sz="2400" dirty="0">
                  <a:solidFill>
                    <a:srgbClr val="002060"/>
                  </a:solidFill>
                </a:rPr>
                <a:t>算力</a:t>
              </a:r>
              <a:endParaRPr lang="en-US" altLang="zh-CN" sz="2400" dirty="0">
                <a:solidFill>
                  <a:srgbClr val="002060"/>
                </a:solidFill>
              </a:endParaRPr>
            </a:p>
          </p:txBody>
        </p:sp>
        <p:sp>
          <p:nvSpPr>
            <p:cNvPr id="9" name="矩形 8">
              <a:extLst>
                <a:ext uri="{FF2B5EF4-FFF2-40B4-BE49-F238E27FC236}">
                  <a16:creationId xmlns:a16="http://schemas.microsoft.com/office/drawing/2014/main" id="{0F737748-A640-47D2-848C-A22265222EE8}"/>
                </a:ext>
              </a:extLst>
            </p:cNvPr>
            <p:cNvSpPr/>
            <p:nvPr/>
          </p:nvSpPr>
          <p:spPr>
            <a:xfrm>
              <a:off x="1992100" y="2714583"/>
              <a:ext cx="1184318" cy="514970"/>
            </a:xfrm>
            <a:prstGeom prst="rect">
              <a:avLst/>
            </a:prstGeom>
          </p:spPr>
          <p:txBody>
            <a:bodyPr wrap="none">
              <a:spAutoFit/>
            </a:bodyPr>
            <a:lstStyle/>
            <a:p>
              <a:pPr marL="0" lvl="1" algn="just"/>
              <a:r>
                <a:rPr lang="zh-CN" altLang="en-US" sz="2400" dirty="0">
                  <a:solidFill>
                    <a:srgbClr val="002060"/>
                  </a:solidFill>
                </a:rPr>
                <a:t>大数据</a:t>
              </a:r>
              <a:endParaRPr lang="en-US" altLang="zh-CN" sz="2400" dirty="0">
                <a:solidFill>
                  <a:srgbClr val="002060"/>
                </a:solidFill>
              </a:endParaRPr>
            </a:p>
          </p:txBody>
        </p:sp>
        <p:sp>
          <p:nvSpPr>
            <p:cNvPr id="10" name="矩形 9">
              <a:extLst>
                <a:ext uri="{FF2B5EF4-FFF2-40B4-BE49-F238E27FC236}">
                  <a16:creationId xmlns:a16="http://schemas.microsoft.com/office/drawing/2014/main" id="{D777196D-DA64-475F-9B8B-AF3AC3D3D45F}"/>
                </a:ext>
              </a:extLst>
            </p:cNvPr>
            <p:cNvSpPr/>
            <p:nvPr/>
          </p:nvSpPr>
          <p:spPr>
            <a:xfrm>
              <a:off x="9058135" y="3044044"/>
              <a:ext cx="855341" cy="514970"/>
            </a:xfrm>
            <a:prstGeom prst="rect">
              <a:avLst/>
            </a:prstGeom>
          </p:spPr>
          <p:txBody>
            <a:bodyPr wrap="none">
              <a:spAutoFit/>
            </a:bodyPr>
            <a:lstStyle/>
            <a:p>
              <a:pPr marL="0" lvl="1" algn="just"/>
              <a:r>
                <a:rPr lang="zh-CN" altLang="en-US" sz="2400" dirty="0">
                  <a:solidFill>
                    <a:srgbClr val="002060"/>
                  </a:solidFill>
                </a:rPr>
                <a:t>算法</a:t>
              </a:r>
              <a:endParaRPr lang="en-US" altLang="zh-CN" sz="2400" dirty="0">
                <a:solidFill>
                  <a:srgbClr val="002060"/>
                </a:solidFill>
              </a:endParaRPr>
            </a:p>
          </p:txBody>
        </p:sp>
        <p:sp>
          <p:nvSpPr>
            <p:cNvPr id="11" name="左大括号 10">
              <a:extLst>
                <a:ext uri="{FF2B5EF4-FFF2-40B4-BE49-F238E27FC236}">
                  <a16:creationId xmlns:a16="http://schemas.microsoft.com/office/drawing/2014/main" id="{C4AE1D2E-A45F-4B2A-A8B0-BCFEF4B6F4A3}"/>
                </a:ext>
              </a:extLst>
            </p:cNvPr>
            <p:cNvSpPr/>
            <p:nvPr/>
          </p:nvSpPr>
          <p:spPr>
            <a:xfrm>
              <a:off x="3450863" y="3991535"/>
              <a:ext cx="272998" cy="1977887"/>
            </a:xfrm>
            <a:prstGeom prst="leftBrace">
              <a:avLst>
                <a:gd name="adj1" fmla="val 9020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左大括号 11">
              <a:extLst>
                <a:ext uri="{FF2B5EF4-FFF2-40B4-BE49-F238E27FC236}">
                  <a16:creationId xmlns:a16="http://schemas.microsoft.com/office/drawing/2014/main" id="{BD4F93FA-409D-4E94-843A-10599C21188A}"/>
                </a:ext>
              </a:extLst>
            </p:cNvPr>
            <p:cNvSpPr/>
            <p:nvPr/>
          </p:nvSpPr>
          <p:spPr>
            <a:xfrm>
              <a:off x="3450863" y="2260947"/>
              <a:ext cx="272998" cy="1492049"/>
            </a:xfrm>
            <a:prstGeom prst="leftBrace">
              <a:avLst>
                <a:gd name="adj1" fmla="val 9020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502498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DFF24-4479-4986-B4BE-E7D2368DD27D}"/>
              </a:ext>
            </a:extLst>
          </p:cNvPr>
          <p:cNvSpPr>
            <a:spLocks noGrp="1"/>
          </p:cNvSpPr>
          <p:nvPr>
            <p:ph type="title"/>
          </p:nvPr>
        </p:nvSpPr>
        <p:spPr/>
        <p:txBody>
          <a:bodyPr/>
          <a:lstStyle/>
          <a:p>
            <a:r>
              <a:rPr lang="zh-CN" altLang="en-US" dirty="0"/>
              <a:t>主要研究内容</a:t>
            </a:r>
          </a:p>
        </p:txBody>
      </p:sp>
      <p:sp>
        <p:nvSpPr>
          <p:cNvPr id="5" name="内容占位符 4">
            <a:extLst>
              <a:ext uri="{FF2B5EF4-FFF2-40B4-BE49-F238E27FC236}">
                <a16:creationId xmlns:a16="http://schemas.microsoft.com/office/drawing/2014/main" id="{A00F84E5-C4A9-412F-9694-9B1D72883672}"/>
              </a:ext>
            </a:extLst>
          </p:cNvPr>
          <p:cNvSpPr>
            <a:spLocks noGrp="1"/>
          </p:cNvSpPr>
          <p:nvPr>
            <p:ph idx="1"/>
          </p:nvPr>
        </p:nvSpPr>
        <p:spPr/>
        <p:txBody>
          <a:bodyPr/>
          <a:lstStyle/>
          <a:p>
            <a:pPr marL="514350" indent="-514350">
              <a:lnSpc>
                <a:spcPct val="120000"/>
              </a:lnSpc>
              <a:buSzPct val="100000"/>
              <a:buFont typeface="+mj-ea"/>
              <a:buAutoNum type="ea1JpnChsDbPeriod"/>
            </a:pPr>
            <a:r>
              <a:rPr lang="zh-CN" altLang="en-US" dirty="0"/>
              <a:t>应用感知技术</a:t>
            </a:r>
          </a:p>
          <a:p>
            <a:pPr lvl="1">
              <a:lnSpc>
                <a:spcPct val="120000"/>
              </a:lnSpc>
            </a:pPr>
            <a:r>
              <a:rPr lang="zh-CN" altLang="en-US" dirty="0"/>
              <a:t>研究应用感知技术，在应用运行过程中采集计算任务</a:t>
            </a:r>
            <a:r>
              <a:rPr lang="zh-CN" altLang="en-US" dirty="0">
                <a:solidFill>
                  <a:srgbClr val="C00000"/>
                </a:solidFill>
              </a:rPr>
              <a:t>行为特征</a:t>
            </a:r>
            <a:r>
              <a:rPr lang="zh-CN" altLang="en-US" dirty="0"/>
              <a:t>和</a:t>
            </a:r>
            <a:r>
              <a:rPr lang="zh-CN" altLang="en-US" dirty="0">
                <a:solidFill>
                  <a:srgbClr val="C00000"/>
                </a:solidFill>
              </a:rPr>
              <a:t>资源需求</a:t>
            </a:r>
            <a:r>
              <a:rPr lang="zh-CN" altLang="en-US" dirty="0"/>
              <a:t>，为后续资源调度提供依据</a:t>
            </a:r>
            <a:endParaRPr lang="en-US" altLang="zh-CN" dirty="0"/>
          </a:p>
          <a:p>
            <a:pPr marL="514350" indent="-514350">
              <a:lnSpc>
                <a:spcPct val="120000"/>
              </a:lnSpc>
              <a:buSzPct val="100000"/>
              <a:buFont typeface="+mj-ea"/>
              <a:buAutoNum type="ea1JpnChsDbPeriod"/>
            </a:pPr>
            <a:r>
              <a:rPr lang="en-US" altLang="zh-CN" dirty="0"/>
              <a:t>XPU</a:t>
            </a:r>
            <a:r>
              <a:rPr lang="zh-CN" altLang="en-US" dirty="0"/>
              <a:t>异构并行计算系统</a:t>
            </a:r>
            <a:endParaRPr lang="en-US" altLang="zh-CN" dirty="0"/>
          </a:p>
          <a:p>
            <a:pPr lvl="1">
              <a:lnSpc>
                <a:spcPct val="120000"/>
              </a:lnSpc>
            </a:pPr>
            <a:r>
              <a:rPr lang="zh-CN" altLang="en-US" dirty="0"/>
              <a:t>研究异构</a:t>
            </a:r>
            <a:r>
              <a:rPr lang="en-US" altLang="zh-CN" dirty="0"/>
              <a:t>XPU</a:t>
            </a:r>
            <a:r>
              <a:rPr lang="zh-CN" altLang="en-US" dirty="0"/>
              <a:t>协同调度技术，根据计算任务特征</a:t>
            </a:r>
            <a:r>
              <a:rPr lang="zh-CN" altLang="en-US" dirty="0">
                <a:solidFill>
                  <a:srgbClr val="C00000"/>
                </a:solidFill>
              </a:rPr>
              <a:t>配置</a:t>
            </a:r>
            <a:r>
              <a:rPr lang="en-US" altLang="zh-CN" dirty="0">
                <a:solidFill>
                  <a:srgbClr val="C00000"/>
                </a:solidFill>
              </a:rPr>
              <a:t>XPU</a:t>
            </a:r>
            <a:r>
              <a:rPr lang="zh-CN" altLang="en-US" dirty="0">
                <a:solidFill>
                  <a:srgbClr val="C00000"/>
                </a:solidFill>
              </a:rPr>
              <a:t>组合</a:t>
            </a:r>
            <a:r>
              <a:rPr lang="zh-CN" altLang="en-US" dirty="0"/>
              <a:t>，实现性能、功耗、性价比的综合优化</a:t>
            </a:r>
            <a:endParaRPr lang="en-US" altLang="zh-CN" dirty="0"/>
          </a:p>
          <a:p>
            <a:pPr lvl="1">
              <a:lnSpc>
                <a:spcPct val="120000"/>
              </a:lnSpc>
            </a:pPr>
            <a:r>
              <a:rPr lang="zh-CN" altLang="en-US" dirty="0"/>
              <a:t>研究基于</a:t>
            </a:r>
            <a:r>
              <a:rPr lang="en-US" altLang="zh-CN" dirty="0"/>
              <a:t>FPGA</a:t>
            </a:r>
            <a:r>
              <a:rPr lang="zh-CN" altLang="en-US" dirty="0"/>
              <a:t>的可重构优化计算技术，针对特定计算任务</a:t>
            </a:r>
            <a:r>
              <a:rPr lang="zh-CN" altLang="en-US" dirty="0">
                <a:solidFill>
                  <a:srgbClr val="C00000"/>
                </a:solidFill>
              </a:rPr>
              <a:t>重构出最合适的计算部件</a:t>
            </a:r>
            <a:endParaRPr lang="en-US" altLang="zh-CN" dirty="0">
              <a:solidFill>
                <a:srgbClr val="C00000"/>
              </a:solidFill>
            </a:endParaRPr>
          </a:p>
          <a:p>
            <a:pPr marL="514350" indent="-514350">
              <a:lnSpc>
                <a:spcPct val="120000"/>
              </a:lnSpc>
              <a:buSzPct val="100000"/>
              <a:buFont typeface="+mj-ea"/>
              <a:buAutoNum type="ea1JpnChsDbPeriod" startAt="3"/>
            </a:pPr>
            <a:r>
              <a:rPr lang="zh-CN" altLang="en-US" dirty="0"/>
              <a:t>异构深度多层存储系统</a:t>
            </a:r>
            <a:endParaRPr lang="en-US" altLang="zh-CN" dirty="0"/>
          </a:p>
          <a:p>
            <a:pPr lvl="1">
              <a:lnSpc>
                <a:spcPct val="120000"/>
              </a:lnSpc>
            </a:pPr>
            <a:r>
              <a:rPr lang="zh-CN" altLang="en-US" dirty="0"/>
              <a:t>根据不同存储技术的性能和容量特征，研究基于</a:t>
            </a:r>
            <a:r>
              <a:rPr lang="zh-CN" altLang="en-US" dirty="0">
                <a:solidFill>
                  <a:srgbClr val="C00000"/>
                </a:solidFill>
              </a:rPr>
              <a:t>异构深度存储层次（</a:t>
            </a:r>
            <a:r>
              <a:rPr lang="en-US" altLang="zh-CN" dirty="0">
                <a:solidFill>
                  <a:srgbClr val="C00000"/>
                </a:solidFill>
              </a:rPr>
              <a:t>DMSH</a:t>
            </a:r>
            <a:r>
              <a:rPr lang="zh-CN" altLang="en-US" dirty="0">
                <a:solidFill>
                  <a:srgbClr val="C00000"/>
                </a:solidFill>
              </a:rPr>
              <a:t>）</a:t>
            </a:r>
            <a:r>
              <a:rPr lang="zh-CN" altLang="en-US" dirty="0"/>
              <a:t>的新型存储管理技术</a:t>
            </a:r>
            <a:endParaRPr lang="en-US" altLang="zh-CN" dirty="0"/>
          </a:p>
          <a:p>
            <a:pPr lvl="1">
              <a:lnSpc>
                <a:spcPct val="120000"/>
              </a:lnSpc>
            </a:pPr>
            <a:r>
              <a:rPr lang="zh-CN" altLang="en-US" dirty="0"/>
              <a:t>通过在现有智能计算机系统中增加</a:t>
            </a:r>
            <a:r>
              <a:rPr lang="zh-CN" altLang="en-US" dirty="0">
                <a:solidFill>
                  <a:srgbClr val="C00000"/>
                </a:solidFill>
              </a:rPr>
              <a:t>多层混合异构存储硬件</a:t>
            </a:r>
            <a:r>
              <a:rPr lang="zh-CN" altLang="en-US" dirty="0"/>
              <a:t>和开发支持多层数据存储和移动的</a:t>
            </a:r>
            <a:r>
              <a:rPr lang="zh-CN" altLang="en-US" dirty="0">
                <a:solidFill>
                  <a:srgbClr val="C00000"/>
                </a:solidFill>
              </a:rPr>
              <a:t>软件系统</a:t>
            </a:r>
            <a:r>
              <a:rPr lang="zh-CN" altLang="en-US" dirty="0"/>
              <a:t>，解决智能应用的存储瓶颈问题</a:t>
            </a:r>
            <a:endParaRPr lang="en-US" altLang="zh-CN" dirty="0"/>
          </a:p>
        </p:txBody>
      </p:sp>
      <p:sp>
        <p:nvSpPr>
          <p:cNvPr id="3" name="灯片编号占位符 2">
            <a:extLst>
              <a:ext uri="{FF2B5EF4-FFF2-40B4-BE49-F238E27FC236}">
                <a16:creationId xmlns:a16="http://schemas.microsoft.com/office/drawing/2014/main" id="{F0835C17-1543-4753-B716-5D6FAB390B10}"/>
              </a:ext>
            </a:extLst>
          </p:cNvPr>
          <p:cNvSpPr>
            <a:spLocks noGrp="1"/>
          </p:cNvSpPr>
          <p:nvPr>
            <p:ph type="sldNum" sz="quarter" idx="12"/>
          </p:nvPr>
        </p:nvSpPr>
        <p:spPr/>
        <p:txBody>
          <a:bodyPr/>
          <a:lstStyle/>
          <a:p>
            <a:fld id="{17F0B86A-3B10-4477-8AC6-12E7D7B5209B}" type="slidenum">
              <a:rPr lang="zh-CN" altLang="en-US" smtClean="0"/>
              <a:t>30</a:t>
            </a:fld>
            <a:endParaRPr lang="zh-CN" altLang="en-US"/>
          </a:p>
        </p:txBody>
      </p:sp>
      <p:sp>
        <p:nvSpPr>
          <p:cNvPr id="8" name="文本框 7">
            <a:extLst>
              <a:ext uri="{FF2B5EF4-FFF2-40B4-BE49-F238E27FC236}">
                <a16:creationId xmlns:a16="http://schemas.microsoft.com/office/drawing/2014/main" id="{F32D8961-8169-4D94-9296-70F87F211BE1}"/>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1466386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DFF24-4479-4986-B4BE-E7D2368DD27D}"/>
              </a:ext>
            </a:extLst>
          </p:cNvPr>
          <p:cNvSpPr>
            <a:spLocks noGrp="1"/>
          </p:cNvSpPr>
          <p:nvPr>
            <p:ph type="title"/>
          </p:nvPr>
        </p:nvSpPr>
        <p:spPr/>
        <p:txBody>
          <a:bodyPr/>
          <a:lstStyle/>
          <a:p>
            <a:r>
              <a:rPr lang="zh-CN" altLang="en-US" dirty="0"/>
              <a:t>主要研究内容</a:t>
            </a:r>
          </a:p>
        </p:txBody>
      </p:sp>
      <p:sp>
        <p:nvSpPr>
          <p:cNvPr id="5" name="内容占位符 4">
            <a:extLst>
              <a:ext uri="{FF2B5EF4-FFF2-40B4-BE49-F238E27FC236}">
                <a16:creationId xmlns:a16="http://schemas.microsoft.com/office/drawing/2014/main" id="{A00F84E5-C4A9-412F-9694-9B1D72883672}"/>
              </a:ext>
            </a:extLst>
          </p:cNvPr>
          <p:cNvSpPr>
            <a:spLocks noGrp="1"/>
          </p:cNvSpPr>
          <p:nvPr>
            <p:ph idx="1"/>
          </p:nvPr>
        </p:nvSpPr>
        <p:spPr/>
        <p:txBody>
          <a:bodyPr/>
          <a:lstStyle/>
          <a:p>
            <a:pPr marL="514350" indent="-514350">
              <a:buSzPct val="100000"/>
              <a:buFont typeface="+mj-ea"/>
              <a:buAutoNum type="ea1JpnChsDbPeriod" startAt="4"/>
            </a:pPr>
            <a:r>
              <a:rPr lang="zh-CN" altLang="en-US" dirty="0"/>
              <a:t>分布式机器学习中的通信加速技术</a:t>
            </a:r>
            <a:endParaRPr lang="en-US" altLang="zh-CN" dirty="0"/>
          </a:p>
          <a:p>
            <a:pPr lvl="1"/>
            <a:r>
              <a:rPr lang="zh-CN" altLang="en-US" dirty="0"/>
              <a:t>研究基于</a:t>
            </a:r>
            <a:r>
              <a:rPr lang="en-US" altLang="zh-CN" dirty="0"/>
              <a:t>FPGA</a:t>
            </a:r>
            <a:r>
              <a:rPr lang="zh-CN" altLang="en-US" dirty="0"/>
              <a:t>的分布式机器学习通信加速技术，实现参数分发、压缩传输等分布式机器学习的</a:t>
            </a:r>
            <a:r>
              <a:rPr lang="zh-CN" altLang="en-US" dirty="0">
                <a:solidFill>
                  <a:srgbClr val="C00000"/>
                </a:solidFill>
              </a:rPr>
              <a:t>网内计算</a:t>
            </a:r>
            <a:r>
              <a:rPr lang="zh-CN" altLang="en-US" dirty="0"/>
              <a:t>，提升人工智能计算的整体性能</a:t>
            </a:r>
            <a:endParaRPr lang="en-US" altLang="zh-CN" dirty="0"/>
          </a:p>
          <a:p>
            <a:pPr marL="514350" indent="-514350">
              <a:buSzPct val="100000"/>
              <a:buFont typeface="+mj-ea"/>
              <a:buAutoNum type="ea1JpnChsDbPeriod" startAt="4"/>
            </a:pPr>
            <a:r>
              <a:rPr lang="zh-CN" altLang="en-US" dirty="0"/>
              <a:t>大规模系统的可扩展性技术</a:t>
            </a:r>
            <a:endParaRPr lang="en-US" altLang="zh-CN" dirty="0"/>
          </a:p>
          <a:p>
            <a:pPr lvl="1"/>
            <a:r>
              <a:rPr lang="zh-CN" altLang="en-US" dirty="0"/>
              <a:t>研究</a:t>
            </a:r>
            <a:r>
              <a:rPr lang="zh-CN" altLang="en-US" dirty="0">
                <a:solidFill>
                  <a:srgbClr val="C00000"/>
                </a:solidFill>
              </a:rPr>
              <a:t>面向高并发的分布式数据布局</a:t>
            </a:r>
            <a:r>
              <a:rPr lang="zh-CN" altLang="en-US" dirty="0"/>
              <a:t>、</a:t>
            </a:r>
            <a:r>
              <a:rPr lang="zh-CN" altLang="en-US" dirty="0">
                <a:solidFill>
                  <a:srgbClr val="C00000"/>
                </a:solidFill>
              </a:rPr>
              <a:t>选择性</a:t>
            </a:r>
            <a:r>
              <a:rPr lang="en-US" altLang="zh-CN" dirty="0">
                <a:solidFill>
                  <a:srgbClr val="C00000"/>
                </a:solidFill>
              </a:rPr>
              <a:t>I/O</a:t>
            </a:r>
            <a:r>
              <a:rPr lang="zh-CN" altLang="en-US" dirty="0">
                <a:solidFill>
                  <a:srgbClr val="C00000"/>
                </a:solidFill>
              </a:rPr>
              <a:t>中间数据缓存</a:t>
            </a:r>
            <a:r>
              <a:rPr lang="zh-CN" altLang="en-US" dirty="0"/>
              <a:t>和</a:t>
            </a:r>
            <a:r>
              <a:rPr lang="zh-CN" altLang="en-US" dirty="0">
                <a:solidFill>
                  <a:srgbClr val="C00000"/>
                </a:solidFill>
              </a:rPr>
              <a:t>基于代理的</a:t>
            </a:r>
            <a:r>
              <a:rPr lang="en-US" altLang="zh-CN" dirty="0">
                <a:solidFill>
                  <a:srgbClr val="C00000"/>
                </a:solidFill>
              </a:rPr>
              <a:t>I/O</a:t>
            </a:r>
            <a:r>
              <a:rPr lang="zh-CN" altLang="en-US" dirty="0">
                <a:solidFill>
                  <a:srgbClr val="C00000"/>
                </a:solidFill>
              </a:rPr>
              <a:t>转发</a:t>
            </a:r>
            <a:r>
              <a:rPr lang="zh-CN" altLang="en-US" dirty="0"/>
              <a:t>等可扩展网络存储技术，解决大规模智能计算的可扩展性问题</a:t>
            </a:r>
            <a:endParaRPr lang="en-US" altLang="zh-CN" dirty="0"/>
          </a:p>
          <a:p>
            <a:pPr marL="514350" indent="-514350">
              <a:buSzPct val="100000"/>
              <a:buFont typeface="+mj-ea"/>
              <a:buAutoNum type="ea1JpnChsDbPeriod" startAt="4"/>
            </a:pPr>
            <a:r>
              <a:rPr lang="zh-CN" altLang="en-US" dirty="0"/>
              <a:t>自适应资源管理和任务调度器</a:t>
            </a:r>
            <a:endParaRPr lang="en-US" altLang="zh-CN" dirty="0"/>
          </a:p>
          <a:p>
            <a:pPr lvl="1"/>
            <a:r>
              <a:rPr lang="zh-CN" altLang="en-US" dirty="0"/>
              <a:t>研究</a:t>
            </a:r>
            <a:r>
              <a:rPr lang="zh-CN" altLang="en-US" dirty="0">
                <a:solidFill>
                  <a:srgbClr val="C00000"/>
                </a:solidFill>
              </a:rPr>
              <a:t>负载预测</a:t>
            </a:r>
            <a:r>
              <a:rPr lang="zh-CN" altLang="en-US" dirty="0"/>
              <a:t>技术，根据历史负载变化轨迹对资源需求进行预测</a:t>
            </a:r>
            <a:endParaRPr lang="en-US" altLang="zh-CN" dirty="0"/>
          </a:p>
          <a:p>
            <a:pPr lvl="1"/>
            <a:r>
              <a:rPr lang="zh-CN" altLang="en-US" dirty="0"/>
              <a:t>研究</a:t>
            </a:r>
            <a:r>
              <a:rPr lang="zh-CN" altLang="en-US" dirty="0">
                <a:solidFill>
                  <a:srgbClr val="C00000"/>
                </a:solidFill>
              </a:rPr>
              <a:t>自适应任务调度器</a:t>
            </a:r>
            <a:r>
              <a:rPr lang="zh-CN" altLang="en-US" dirty="0"/>
              <a:t>，对计算密集、数据密集、计算</a:t>
            </a:r>
            <a:r>
              <a:rPr lang="en-US" altLang="zh-CN" dirty="0"/>
              <a:t>+</a:t>
            </a:r>
            <a:r>
              <a:rPr lang="zh-CN" altLang="en-US" dirty="0"/>
              <a:t>数据密集等多种计算任务进行自适应资源调度</a:t>
            </a:r>
          </a:p>
        </p:txBody>
      </p:sp>
      <p:sp>
        <p:nvSpPr>
          <p:cNvPr id="3" name="灯片编号占位符 2">
            <a:extLst>
              <a:ext uri="{FF2B5EF4-FFF2-40B4-BE49-F238E27FC236}">
                <a16:creationId xmlns:a16="http://schemas.microsoft.com/office/drawing/2014/main" id="{F0835C17-1543-4753-B716-5D6FAB390B10}"/>
              </a:ext>
            </a:extLst>
          </p:cNvPr>
          <p:cNvSpPr>
            <a:spLocks noGrp="1"/>
          </p:cNvSpPr>
          <p:nvPr>
            <p:ph type="sldNum" sz="quarter" idx="12"/>
          </p:nvPr>
        </p:nvSpPr>
        <p:spPr/>
        <p:txBody>
          <a:bodyPr/>
          <a:lstStyle/>
          <a:p>
            <a:fld id="{17F0B86A-3B10-4477-8AC6-12E7D7B5209B}" type="slidenum">
              <a:rPr lang="zh-CN" altLang="en-US" smtClean="0"/>
              <a:t>31</a:t>
            </a:fld>
            <a:endParaRPr lang="zh-CN" altLang="en-US"/>
          </a:p>
        </p:txBody>
      </p:sp>
      <p:sp>
        <p:nvSpPr>
          <p:cNvPr id="8" name="文本框 7">
            <a:extLst>
              <a:ext uri="{FF2B5EF4-FFF2-40B4-BE49-F238E27FC236}">
                <a16:creationId xmlns:a16="http://schemas.microsoft.com/office/drawing/2014/main" id="{BC4F4F60-9F1A-4C71-B6AE-E2AC7A8E130B}"/>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3255263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67B6E-BD42-404B-BAF6-B66CBB1AA2F0}"/>
              </a:ext>
            </a:extLst>
          </p:cNvPr>
          <p:cNvSpPr>
            <a:spLocks noGrp="1"/>
          </p:cNvSpPr>
          <p:nvPr>
            <p:ph type="title"/>
          </p:nvPr>
        </p:nvSpPr>
        <p:spPr/>
        <p:txBody>
          <a:bodyPr/>
          <a:lstStyle/>
          <a:p>
            <a:r>
              <a:rPr lang="zh-CN" altLang="en-US" dirty="0"/>
              <a:t>技术路线</a:t>
            </a:r>
            <a:r>
              <a:rPr lang="en-US" altLang="zh-CN" sz="2800" dirty="0"/>
              <a:t>—1</a:t>
            </a:r>
            <a:r>
              <a:rPr lang="zh-CN" altLang="en-US" sz="2800" dirty="0"/>
              <a:t>、应用感知技术</a:t>
            </a:r>
            <a:endParaRPr lang="zh-CN" altLang="en-US" dirty="0"/>
          </a:p>
        </p:txBody>
      </p:sp>
      <p:sp>
        <p:nvSpPr>
          <p:cNvPr id="3" name="内容占位符 2">
            <a:extLst>
              <a:ext uri="{FF2B5EF4-FFF2-40B4-BE49-F238E27FC236}">
                <a16:creationId xmlns:a16="http://schemas.microsoft.com/office/drawing/2014/main" id="{04F985EA-89A5-45F5-A70D-CAC7E023C439}"/>
              </a:ext>
            </a:extLst>
          </p:cNvPr>
          <p:cNvSpPr>
            <a:spLocks noGrp="1"/>
          </p:cNvSpPr>
          <p:nvPr>
            <p:ph idx="1"/>
          </p:nvPr>
        </p:nvSpPr>
        <p:spPr/>
        <p:txBody>
          <a:bodyPr/>
          <a:lstStyle/>
          <a:p>
            <a:r>
              <a:rPr lang="zh-CN" altLang="en-US" dirty="0"/>
              <a:t>感知人工智能应用的行为特征和资源需求，为后续计算资源、存储资源、通信资源的优化调配提供依据，解决由于“系统复杂性”和“应用复杂性”带来的系统资源配置优化难题</a:t>
            </a:r>
          </a:p>
        </p:txBody>
      </p:sp>
      <p:sp>
        <p:nvSpPr>
          <p:cNvPr id="4" name="灯片编号占位符 3">
            <a:extLst>
              <a:ext uri="{FF2B5EF4-FFF2-40B4-BE49-F238E27FC236}">
                <a16:creationId xmlns:a16="http://schemas.microsoft.com/office/drawing/2014/main" id="{CBB588AD-8CC0-4585-8F43-D9556E7748D1}"/>
              </a:ext>
            </a:extLst>
          </p:cNvPr>
          <p:cNvSpPr>
            <a:spLocks noGrp="1"/>
          </p:cNvSpPr>
          <p:nvPr>
            <p:ph type="sldNum" sz="quarter" idx="12"/>
          </p:nvPr>
        </p:nvSpPr>
        <p:spPr/>
        <p:txBody>
          <a:bodyPr/>
          <a:lstStyle/>
          <a:p>
            <a:fld id="{17F0B86A-3B10-4477-8AC6-12E7D7B5209B}" type="slidenum">
              <a:rPr lang="zh-CN" altLang="en-US" smtClean="0"/>
              <a:t>32</a:t>
            </a:fld>
            <a:endParaRPr lang="zh-CN" altLang="en-US"/>
          </a:p>
        </p:txBody>
      </p:sp>
      <p:sp>
        <p:nvSpPr>
          <p:cNvPr id="7" name="文本框 6">
            <a:extLst>
              <a:ext uri="{FF2B5EF4-FFF2-40B4-BE49-F238E27FC236}">
                <a16:creationId xmlns:a16="http://schemas.microsoft.com/office/drawing/2014/main" id="{0E418203-8087-4270-8073-35BA7A6A487E}"/>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24" name="图片 23">
            <a:extLst>
              <a:ext uri="{FF2B5EF4-FFF2-40B4-BE49-F238E27FC236}">
                <a16:creationId xmlns:a16="http://schemas.microsoft.com/office/drawing/2014/main" id="{74792D27-6F1C-4C31-804E-E3595428BE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3973" y="3019854"/>
            <a:ext cx="7456054" cy="3097036"/>
          </a:xfrm>
          <a:prstGeom prst="rect">
            <a:avLst/>
          </a:prstGeom>
        </p:spPr>
      </p:pic>
      <p:sp>
        <p:nvSpPr>
          <p:cNvPr id="5" name="文本框 4">
            <a:extLst>
              <a:ext uri="{FF2B5EF4-FFF2-40B4-BE49-F238E27FC236}">
                <a16:creationId xmlns:a16="http://schemas.microsoft.com/office/drawing/2014/main" id="{90C0C1AA-D8BA-45D8-A881-D48617E9DBD0}"/>
              </a:ext>
            </a:extLst>
          </p:cNvPr>
          <p:cNvSpPr txBox="1"/>
          <p:nvPr/>
        </p:nvSpPr>
        <p:spPr>
          <a:xfrm>
            <a:off x="1770436" y="3080427"/>
            <a:ext cx="1867710" cy="307777"/>
          </a:xfrm>
          <a:prstGeom prst="rect">
            <a:avLst/>
          </a:prstGeom>
          <a:solidFill>
            <a:schemeClr val="bg1"/>
          </a:solid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新型智能计算机</a:t>
            </a:r>
          </a:p>
        </p:txBody>
      </p:sp>
    </p:spTree>
    <p:extLst>
      <p:ext uri="{BB962C8B-B14F-4D97-AF65-F5344CB8AC3E}">
        <p14:creationId xmlns:p14="http://schemas.microsoft.com/office/powerpoint/2010/main" val="2213767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—2</a:t>
            </a:r>
            <a:r>
              <a:rPr lang="zh-CN" altLang="en-US" sz="2800" dirty="0"/>
              <a:t>、</a:t>
            </a:r>
            <a:r>
              <a:rPr lang="en-US" altLang="zh-CN" sz="2800" dirty="0"/>
              <a:t>XPU</a:t>
            </a:r>
            <a:r>
              <a:rPr lang="zh-CN" altLang="en-US" sz="2800" dirty="0"/>
              <a:t>异构并行计算系统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研究针对异构框架下的人工智能计算机</a:t>
            </a:r>
            <a:r>
              <a:rPr lang="en-US" altLang="zh-CN" dirty="0"/>
              <a:t>XPU</a:t>
            </a:r>
            <a:r>
              <a:rPr lang="zh-CN" altLang="en-US" dirty="0"/>
              <a:t>并行计算系统</a:t>
            </a:r>
            <a:endParaRPr lang="en-US" altLang="zh-CN" dirty="0"/>
          </a:p>
          <a:p>
            <a:pPr lvl="1"/>
            <a:r>
              <a:rPr lang="zh-CN" altLang="en-US" dirty="0"/>
              <a:t>实现灵活可配、满足可重构计算需求的高性价比和高能效比解决方案</a:t>
            </a:r>
            <a:endParaRPr lang="en-US" altLang="zh-CN" dirty="0"/>
          </a:p>
          <a:p>
            <a:pPr lvl="1"/>
            <a:r>
              <a:rPr lang="zh-CN" altLang="en-US" dirty="0"/>
              <a:t>实现多样化人工智能计算任务的高吞吐、低延时服务</a:t>
            </a:r>
            <a:endParaRPr lang="en-US" altLang="zh-CN" dirty="0"/>
          </a:p>
        </p:txBody>
      </p:sp>
      <p:sp>
        <p:nvSpPr>
          <p:cNvPr id="2" name="灯片编号占位符 1">
            <a:extLst>
              <a:ext uri="{FF2B5EF4-FFF2-40B4-BE49-F238E27FC236}">
                <a16:creationId xmlns:a16="http://schemas.microsoft.com/office/drawing/2014/main" id="{0C97A9FA-16D3-44DA-BA70-AC01627B1E62}"/>
              </a:ext>
            </a:extLst>
          </p:cNvPr>
          <p:cNvSpPr>
            <a:spLocks noGrp="1"/>
          </p:cNvSpPr>
          <p:nvPr>
            <p:ph type="sldNum" sz="quarter" idx="12"/>
          </p:nvPr>
        </p:nvSpPr>
        <p:spPr/>
        <p:txBody>
          <a:bodyPr/>
          <a:lstStyle/>
          <a:p>
            <a:fld id="{17F0B86A-3B10-4477-8AC6-12E7D7B5209B}" type="slidenum">
              <a:rPr lang="zh-CN" altLang="en-US" smtClean="0"/>
              <a:t>33</a:t>
            </a:fld>
            <a:endParaRPr lang="zh-CN" altLang="en-US"/>
          </a:p>
        </p:txBody>
      </p:sp>
      <p:sp>
        <p:nvSpPr>
          <p:cNvPr id="8" name="文本框 7">
            <a:extLst>
              <a:ext uri="{FF2B5EF4-FFF2-40B4-BE49-F238E27FC236}">
                <a16:creationId xmlns:a16="http://schemas.microsoft.com/office/drawing/2014/main" id="{412530E9-CF1B-4054-9C3B-C2F11C26DA7B}"/>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6" name="图片 5">
            <a:extLst>
              <a:ext uri="{FF2B5EF4-FFF2-40B4-BE49-F238E27FC236}">
                <a16:creationId xmlns:a16="http://schemas.microsoft.com/office/drawing/2014/main" id="{2CDADF72-76DB-4C4F-9314-784FF0C8D8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8909" y="2393587"/>
            <a:ext cx="6566181" cy="4149826"/>
          </a:xfrm>
          <a:prstGeom prst="rect">
            <a:avLst/>
          </a:prstGeom>
        </p:spPr>
      </p:pic>
    </p:spTree>
    <p:extLst>
      <p:ext uri="{BB962C8B-B14F-4D97-AF65-F5344CB8AC3E}">
        <p14:creationId xmlns:p14="http://schemas.microsoft.com/office/powerpoint/2010/main" val="3341376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—2</a:t>
            </a:r>
            <a:r>
              <a:rPr lang="zh-CN" altLang="en-US" sz="2800" dirty="0"/>
              <a:t>、</a:t>
            </a:r>
            <a:r>
              <a:rPr lang="en-US" altLang="zh-CN" sz="2800" dirty="0"/>
              <a:t>XPU</a:t>
            </a:r>
            <a:r>
              <a:rPr lang="zh-CN" altLang="en-US" sz="2800" dirty="0"/>
              <a:t>异构并行计算系统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en-US" altLang="zh-CN" dirty="0"/>
              <a:t>XPU</a:t>
            </a:r>
            <a:r>
              <a:rPr lang="zh-CN" altLang="en-US" dirty="0"/>
              <a:t>协同调度</a:t>
            </a:r>
            <a:endParaRPr lang="en-US" altLang="zh-CN" dirty="0"/>
          </a:p>
          <a:p>
            <a:pPr lvl="1"/>
            <a:r>
              <a:rPr lang="zh-CN" altLang="en-US" dirty="0"/>
              <a:t>定量分析</a:t>
            </a:r>
            <a:r>
              <a:rPr lang="en-US" altLang="zh-CN" dirty="0"/>
              <a:t>CPU</a:t>
            </a:r>
            <a:r>
              <a:rPr lang="zh-CN" altLang="en-US" dirty="0"/>
              <a:t>、</a:t>
            </a:r>
            <a:r>
              <a:rPr lang="en-US" altLang="zh-CN" dirty="0"/>
              <a:t>GPU</a:t>
            </a:r>
            <a:r>
              <a:rPr lang="zh-CN" altLang="en-US" dirty="0"/>
              <a:t>、</a:t>
            </a:r>
            <a:r>
              <a:rPr lang="en-US" altLang="zh-CN" dirty="0"/>
              <a:t>NPU</a:t>
            </a:r>
            <a:r>
              <a:rPr lang="zh-CN" altLang="en-US" dirty="0"/>
              <a:t>等异构</a:t>
            </a:r>
            <a:r>
              <a:rPr lang="en-US" altLang="zh-CN" dirty="0"/>
              <a:t>XPU</a:t>
            </a:r>
            <a:r>
              <a:rPr lang="zh-CN" altLang="en-US" dirty="0"/>
              <a:t>的算力特征</a:t>
            </a:r>
            <a:endParaRPr lang="en-US" altLang="zh-CN" dirty="0"/>
          </a:p>
          <a:p>
            <a:pPr lvl="1"/>
            <a:r>
              <a:rPr lang="zh-CN" altLang="en-US" dirty="0"/>
              <a:t>基于应用感知技术构建计算任务特征图谱，将计算任务划分为具有不同特征的子任务，并将子任务映射到最合适的</a:t>
            </a:r>
            <a:r>
              <a:rPr lang="en-US" altLang="zh-CN" dirty="0"/>
              <a:t>XPU</a:t>
            </a:r>
            <a:r>
              <a:rPr lang="zh-CN" altLang="en-US" dirty="0"/>
              <a:t>芯片</a:t>
            </a:r>
            <a:endParaRPr lang="en-US" altLang="zh-CN" dirty="0"/>
          </a:p>
          <a:p>
            <a:pPr lvl="1"/>
            <a:r>
              <a:rPr lang="zh-CN" altLang="en-US" dirty="0"/>
              <a:t>研究异构</a:t>
            </a:r>
            <a:r>
              <a:rPr lang="en-US" altLang="zh-CN" dirty="0"/>
              <a:t>XPU</a:t>
            </a:r>
            <a:r>
              <a:rPr lang="zh-CN" altLang="en-US" dirty="0"/>
              <a:t>并行加速算法，利用</a:t>
            </a:r>
            <a:r>
              <a:rPr lang="en-US" altLang="zh-CN" dirty="0"/>
              <a:t>XPU</a:t>
            </a:r>
            <a:r>
              <a:rPr lang="zh-CN" altLang="en-US" dirty="0"/>
              <a:t>流水线隐藏</a:t>
            </a:r>
            <a:r>
              <a:rPr lang="en-US" altLang="zh-CN" dirty="0"/>
              <a:t>I/O</a:t>
            </a:r>
            <a:r>
              <a:rPr lang="zh-CN" altLang="en-US" dirty="0"/>
              <a:t>延迟，实现基于负载均衡的数据块区域分割，提升</a:t>
            </a:r>
            <a:r>
              <a:rPr lang="en-US" altLang="zh-CN" dirty="0"/>
              <a:t>XPU</a:t>
            </a:r>
            <a:r>
              <a:rPr lang="zh-CN" altLang="en-US" dirty="0"/>
              <a:t>计算效率</a:t>
            </a:r>
          </a:p>
        </p:txBody>
      </p:sp>
      <p:sp>
        <p:nvSpPr>
          <p:cNvPr id="2" name="灯片编号占位符 1">
            <a:extLst>
              <a:ext uri="{FF2B5EF4-FFF2-40B4-BE49-F238E27FC236}">
                <a16:creationId xmlns:a16="http://schemas.microsoft.com/office/drawing/2014/main" id="{0C97A9FA-16D3-44DA-BA70-AC01627B1E62}"/>
              </a:ext>
            </a:extLst>
          </p:cNvPr>
          <p:cNvSpPr>
            <a:spLocks noGrp="1"/>
          </p:cNvSpPr>
          <p:nvPr>
            <p:ph type="sldNum" sz="quarter" idx="12"/>
          </p:nvPr>
        </p:nvSpPr>
        <p:spPr/>
        <p:txBody>
          <a:bodyPr/>
          <a:lstStyle/>
          <a:p>
            <a:fld id="{17F0B86A-3B10-4477-8AC6-12E7D7B5209B}" type="slidenum">
              <a:rPr lang="zh-CN" altLang="en-US" smtClean="0"/>
              <a:t>34</a:t>
            </a:fld>
            <a:endParaRPr lang="zh-CN" altLang="en-US"/>
          </a:p>
        </p:txBody>
      </p:sp>
      <p:sp>
        <p:nvSpPr>
          <p:cNvPr id="7" name="文本框 6">
            <a:extLst>
              <a:ext uri="{FF2B5EF4-FFF2-40B4-BE49-F238E27FC236}">
                <a16:creationId xmlns:a16="http://schemas.microsoft.com/office/drawing/2014/main" id="{F1EAD7D7-BA43-4FEA-A187-B7BEC8920368}"/>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
        <p:nvSpPr>
          <p:cNvPr id="5" name="矩形: 圆角 4">
            <a:extLst>
              <a:ext uri="{FF2B5EF4-FFF2-40B4-BE49-F238E27FC236}">
                <a16:creationId xmlns:a16="http://schemas.microsoft.com/office/drawing/2014/main" id="{C7158F27-6209-4245-8645-9AF544CCED5D}"/>
              </a:ext>
            </a:extLst>
          </p:cNvPr>
          <p:cNvSpPr/>
          <p:nvPr/>
        </p:nvSpPr>
        <p:spPr>
          <a:xfrm>
            <a:off x="445511" y="4766550"/>
            <a:ext cx="1889130" cy="11867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zh-CN" altLang="en-US" dirty="0"/>
              <a:t>计算任务</a:t>
            </a:r>
          </a:p>
        </p:txBody>
      </p:sp>
      <p:sp>
        <p:nvSpPr>
          <p:cNvPr id="6" name="矩形 5">
            <a:extLst>
              <a:ext uri="{FF2B5EF4-FFF2-40B4-BE49-F238E27FC236}">
                <a16:creationId xmlns:a16="http://schemas.microsoft.com/office/drawing/2014/main" id="{0FD31AA7-AAEB-4E09-929F-6F8917A41E59}"/>
              </a:ext>
            </a:extLst>
          </p:cNvPr>
          <p:cNvSpPr/>
          <p:nvPr/>
        </p:nvSpPr>
        <p:spPr>
          <a:xfrm>
            <a:off x="564680" y="5252933"/>
            <a:ext cx="828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子任务</a:t>
            </a:r>
            <a:r>
              <a:rPr lang="en-US" altLang="zh-CN" sz="1400" dirty="0"/>
              <a:t>1</a:t>
            </a:r>
            <a:endParaRPr lang="zh-CN" altLang="en-US" sz="1400" dirty="0"/>
          </a:p>
        </p:txBody>
      </p:sp>
      <p:sp>
        <p:nvSpPr>
          <p:cNvPr id="8" name="矩形 7">
            <a:extLst>
              <a:ext uri="{FF2B5EF4-FFF2-40B4-BE49-F238E27FC236}">
                <a16:creationId xmlns:a16="http://schemas.microsoft.com/office/drawing/2014/main" id="{A714267B-30FE-4A48-BC71-19D084A9DF2E}"/>
              </a:ext>
            </a:extLst>
          </p:cNvPr>
          <p:cNvSpPr/>
          <p:nvPr/>
        </p:nvSpPr>
        <p:spPr>
          <a:xfrm>
            <a:off x="1392680" y="5252933"/>
            <a:ext cx="828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子任务</a:t>
            </a:r>
            <a:r>
              <a:rPr lang="en-US" altLang="zh-CN" sz="1400" dirty="0"/>
              <a:t>2</a:t>
            </a:r>
            <a:endParaRPr lang="zh-CN" altLang="en-US" sz="1400" dirty="0"/>
          </a:p>
        </p:txBody>
      </p:sp>
      <p:sp>
        <p:nvSpPr>
          <p:cNvPr id="9" name="矩形 8">
            <a:extLst>
              <a:ext uri="{FF2B5EF4-FFF2-40B4-BE49-F238E27FC236}">
                <a16:creationId xmlns:a16="http://schemas.microsoft.com/office/drawing/2014/main" id="{53161F86-F140-46CD-ACAB-CC587B1A4C82}"/>
              </a:ext>
            </a:extLst>
          </p:cNvPr>
          <p:cNvSpPr/>
          <p:nvPr/>
        </p:nvSpPr>
        <p:spPr>
          <a:xfrm>
            <a:off x="564680" y="5549322"/>
            <a:ext cx="828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400" dirty="0"/>
              <a:t>……</a:t>
            </a:r>
            <a:endParaRPr lang="zh-CN" altLang="en-US" sz="1400" dirty="0"/>
          </a:p>
        </p:txBody>
      </p:sp>
      <p:sp>
        <p:nvSpPr>
          <p:cNvPr id="10" name="矩形 9">
            <a:extLst>
              <a:ext uri="{FF2B5EF4-FFF2-40B4-BE49-F238E27FC236}">
                <a16:creationId xmlns:a16="http://schemas.microsoft.com/office/drawing/2014/main" id="{648E59A3-7370-425C-8353-55C5A66CCEC9}"/>
              </a:ext>
            </a:extLst>
          </p:cNvPr>
          <p:cNvSpPr/>
          <p:nvPr/>
        </p:nvSpPr>
        <p:spPr>
          <a:xfrm>
            <a:off x="1392680" y="5549322"/>
            <a:ext cx="828000" cy="28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子任务</a:t>
            </a:r>
            <a:r>
              <a:rPr lang="en-US" altLang="zh-CN" sz="1400" dirty="0"/>
              <a:t>n</a:t>
            </a:r>
            <a:endParaRPr lang="zh-CN" altLang="en-US" sz="1400" dirty="0"/>
          </a:p>
        </p:txBody>
      </p:sp>
      <p:sp>
        <p:nvSpPr>
          <p:cNvPr id="11" name="矩形: 圆角 10">
            <a:extLst>
              <a:ext uri="{FF2B5EF4-FFF2-40B4-BE49-F238E27FC236}">
                <a16:creationId xmlns:a16="http://schemas.microsoft.com/office/drawing/2014/main" id="{CD5879CA-8440-4AD1-AA8A-48826B5202FD}"/>
              </a:ext>
            </a:extLst>
          </p:cNvPr>
          <p:cNvSpPr/>
          <p:nvPr/>
        </p:nvSpPr>
        <p:spPr>
          <a:xfrm>
            <a:off x="2767179" y="3652371"/>
            <a:ext cx="1889130" cy="6355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XPU</a:t>
            </a:r>
            <a:r>
              <a:rPr lang="zh-CN" altLang="en-US" dirty="0"/>
              <a:t>算力特征</a:t>
            </a:r>
            <a:endParaRPr lang="en-US" altLang="zh-CN" dirty="0"/>
          </a:p>
        </p:txBody>
      </p:sp>
      <p:sp>
        <p:nvSpPr>
          <p:cNvPr id="12" name="矩形: 圆角 11">
            <a:extLst>
              <a:ext uri="{FF2B5EF4-FFF2-40B4-BE49-F238E27FC236}">
                <a16:creationId xmlns:a16="http://schemas.microsoft.com/office/drawing/2014/main" id="{EAFD8C9A-3300-435B-93BE-7C6EF9E63ADA}"/>
              </a:ext>
            </a:extLst>
          </p:cNvPr>
          <p:cNvSpPr/>
          <p:nvPr/>
        </p:nvSpPr>
        <p:spPr>
          <a:xfrm>
            <a:off x="2767179" y="4581725"/>
            <a:ext cx="1889130" cy="1796315"/>
          </a:xfrm>
          <a:prstGeom prst="roundRect">
            <a:avLst>
              <a:gd name="adj" fmla="val 9609"/>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zh-CN" altLang="en-US" dirty="0"/>
              <a:t>任务图谱</a:t>
            </a:r>
            <a:endParaRPr lang="en-US" altLang="zh-CN" dirty="0"/>
          </a:p>
        </p:txBody>
      </p:sp>
      <p:sp>
        <p:nvSpPr>
          <p:cNvPr id="13" name="矩形 12">
            <a:extLst>
              <a:ext uri="{FF2B5EF4-FFF2-40B4-BE49-F238E27FC236}">
                <a16:creationId xmlns:a16="http://schemas.microsoft.com/office/drawing/2014/main" id="{9B7A28F8-5B89-46E7-9D80-54E6A4F5FE1A}"/>
              </a:ext>
            </a:extLst>
          </p:cNvPr>
          <p:cNvSpPr/>
          <p:nvPr/>
        </p:nvSpPr>
        <p:spPr>
          <a:xfrm>
            <a:off x="2934003" y="5071937"/>
            <a:ext cx="1530995" cy="40120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子任务</a:t>
            </a:r>
            <a:r>
              <a:rPr lang="en-US" altLang="zh-CN" sz="1400" dirty="0"/>
              <a:t>-XPU</a:t>
            </a:r>
            <a:r>
              <a:rPr lang="zh-CN" altLang="en-US" sz="1400" dirty="0"/>
              <a:t>映射</a:t>
            </a:r>
          </a:p>
        </p:txBody>
      </p:sp>
      <p:sp>
        <p:nvSpPr>
          <p:cNvPr id="14" name="矩形 13">
            <a:extLst>
              <a:ext uri="{FF2B5EF4-FFF2-40B4-BE49-F238E27FC236}">
                <a16:creationId xmlns:a16="http://schemas.microsoft.com/office/drawing/2014/main" id="{7C964D63-07CB-4EAE-A535-328AD3105E14}"/>
              </a:ext>
            </a:extLst>
          </p:cNvPr>
          <p:cNvSpPr/>
          <p:nvPr/>
        </p:nvSpPr>
        <p:spPr>
          <a:xfrm>
            <a:off x="2934002" y="5786615"/>
            <a:ext cx="1530995" cy="40120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400" dirty="0"/>
              <a:t>XPU</a:t>
            </a:r>
            <a:r>
              <a:rPr lang="zh-CN" altLang="en-US" sz="1400" dirty="0"/>
              <a:t>调配方案</a:t>
            </a:r>
          </a:p>
        </p:txBody>
      </p:sp>
      <p:sp>
        <p:nvSpPr>
          <p:cNvPr id="15" name="箭头: 右 14">
            <a:extLst>
              <a:ext uri="{FF2B5EF4-FFF2-40B4-BE49-F238E27FC236}">
                <a16:creationId xmlns:a16="http://schemas.microsoft.com/office/drawing/2014/main" id="{2B53ABED-8D6D-4B35-9C9A-A0A22741948B}"/>
              </a:ext>
            </a:extLst>
          </p:cNvPr>
          <p:cNvSpPr/>
          <p:nvPr/>
        </p:nvSpPr>
        <p:spPr>
          <a:xfrm>
            <a:off x="2334641" y="5286827"/>
            <a:ext cx="408051" cy="220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CA326C94-EFAD-4AD6-B363-D43FCCE77A62}"/>
              </a:ext>
            </a:extLst>
          </p:cNvPr>
          <p:cNvSpPr/>
          <p:nvPr/>
        </p:nvSpPr>
        <p:spPr>
          <a:xfrm rot="5400000">
            <a:off x="3566301" y="4315327"/>
            <a:ext cx="289489" cy="243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2CD0C9E-ADF1-4FC9-B46C-491426137B22}"/>
              </a:ext>
            </a:extLst>
          </p:cNvPr>
          <p:cNvCxnSpPr>
            <a:stCxn id="13" idx="2"/>
            <a:endCxn id="14" idx="0"/>
          </p:cNvCxnSpPr>
          <p:nvPr/>
        </p:nvCxnSpPr>
        <p:spPr>
          <a:xfrm flipH="1">
            <a:off x="3699500" y="5473144"/>
            <a:ext cx="1" cy="3134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B67DF710-5837-4AB8-AFD1-BCC5BBC1233D}"/>
              </a:ext>
            </a:extLst>
          </p:cNvPr>
          <p:cNvSpPr/>
          <p:nvPr/>
        </p:nvSpPr>
        <p:spPr>
          <a:xfrm>
            <a:off x="5088847" y="4608879"/>
            <a:ext cx="2373892" cy="1796315"/>
          </a:xfrm>
          <a:prstGeom prst="roundRect">
            <a:avLst>
              <a:gd name="adj" fmla="val 9609"/>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zh-CN" altLang="en-US" dirty="0"/>
              <a:t>异构</a:t>
            </a:r>
            <a:r>
              <a:rPr lang="en-US" altLang="zh-CN" dirty="0"/>
              <a:t>XPU</a:t>
            </a:r>
            <a:r>
              <a:rPr lang="zh-CN" altLang="en-US" dirty="0"/>
              <a:t>并行加速</a:t>
            </a:r>
            <a:endParaRPr lang="en-US" altLang="zh-CN" dirty="0"/>
          </a:p>
        </p:txBody>
      </p:sp>
      <p:sp>
        <p:nvSpPr>
          <p:cNvPr id="20" name="箭头: 右 19">
            <a:extLst>
              <a:ext uri="{FF2B5EF4-FFF2-40B4-BE49-F238E27FC236}">
                <a16:creationId xmlns:a16="http://schemas.microsoft.com/office/drawing/2014/main" id="{A2842D8F-0490-40F2-BD16-C653DB635D3D}"/>
              </a:ext>
            </a:extLst>
          </p:cNvPr>
          <p:cNvSpPr/>
          <p:nvPr/>
        </p:nvSpPr>
        <p:spPr>
          <a:xfrm>
            <a:off x="4672860" y="5286826"/>
            <a:ext cx="408051" cy="220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BC8AD8A-4BE4-4BC2-99C7-B18616E0AC9B}"/>
              </a:ext>
            </a:extLst>
          </p:cNvPr>
          <p:cNvSpPr/>
          <p:nvPr/>
        </p:nvSpPr>
        <p:spPr>
          <a:xfrm>
            <a:off x="5513449" y="5071936"/>
            <a:ext cx="1530995" cy="360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延迟隐藏</a:t>
            </a:r>
          </a:p>
        </p:txBody>
      </p:sp>
      <p:sp>
        <p:nvSpPr>
          <p:cNvPr id="22" name="矩形 21">
            <a:extLst>
              <a:ext uri="{FF2B5EF4-FFF2-40B4-BE49-F238E27FC236}">
                <a16:creationId xmlns:a16="http://schemas.microsoft.com/office/drawing/2014/main" id="{255DABA7-4D33-4919-8B80-4C10C0FE6F66}"/>
              </a:ext>
            </a:extLst>
          </p:cNvPr>
          <p:cNvSpPr/>
          <p:nvPr/>
        </p:nvSpPr>
        <p:spPr>
          <a:xfrm>
            <a:off x="5513449" y="5491342"/>
            <a:ext cx="1530995" cy="360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负载均衡</a:t>
            </a:r>
          </a:p>
        </p:txBody>
      </p:sp>
      <p:sp>
        <p:nvSpPr>
          <p:cNvPr id="23" name="矩形 22">
            <a:extLst>
              <a:ext uri="{FF2B5EF4-FFF2-40B4-BE49-F238E27FC236}">
                <a16:creationId xmlns:a16="http://schemas.microsoft.com/office/drawing/2014/main" id="{43CDB7B0-810F-4F78-83CB-E93711C4307E}"/>
              </a:ext>
            </a:extLst>
          </p:cNvPr>
          <p:cNvSpPr/>
          <p:nvPr/>
        </p:nvSpPr>
        <p:spPr>
          <a:xfrm>
            <a:off x="5521385" y="5910747"/>
            <a:ext cx="1530995" cy="360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核间通信</a:t>
            </a:r>
          </a:p>
        </p:txBody>
      </p:sp>
      <p:sp>
        <p:nvSpPr>
          <p:cNvPr id="24" name="矩形: 圆角 23">
            <a:extLst>
              <a:ext uri="{FF2B5EF4-FFF2-40B4-BE49-F238E27FC236}">
                <a16:creationId xmlns:a16="http://schemas.microsoft.com/office/drawing/2014/main" id="{692E85E0-F26C-4F93-A1C5-2F7C8015184E}"/>
              </a:ext>
            </a:extLst>
          </p:cNvPr>
          <p:cNvSpPr/>
          <p:nvPr/>
        </p:nvSpPr>
        <p:spPr>
          <a:xfrm>
            <a:off x="7895277" y="4488226"/>
            <a:ext cx="717305" cy="2037478"/>
          </a:xfrm>
          <a:prstGeom prst="roundRect">
            <a:avLst>
              <a:gd name="adj" fmla="val 9609"/>
            </a:avLst>
          </a:prstGeom>
        </p:spPr>
        <p:style>
          <a:lnRef idx="1">
            <a:schemeClr val="accent5"/>
          </a:lnRef>
          <a:fillRef idx="2">
            <a:schemeClr val="accent5"/>
          </a:fillRef>
          <a:effectRef idx="1">
            <a:schemeClr val="accent5"/>
          </a:effectRef>
          <a:fontRef idx="minor">
            <a:schemeClr val="dk1"/>
          </a:fontRef>
        </p:style>
        <p:txBody>
          <a:bodyPr vert="eaVert" rtlCol="0" anchor="ctr"/>
          <a:lstStyle/>
          <a:p>
            <a:pPr algn="ctr"/>
            <a:r>
              <a:rPr lang="en-US" altLang="zh-CN" dirty="0"/>
              <a:t>XPU</a:t>
            </a:r>
            <a:r>
              <a:rPr lang="zh-CN" altLang="en-US" dirty="0"/>
              <a:t>计算效能提升</a:t>
            </a:r>
            <a:endParaRPr lang="en-US" altLang="zh-CN" dirty="0"/>
          </a:p>
        </p:txBody>
      </p:sp>
      <p:sp>
        <p:nvSpPr>
          <p:cNvPr id="25" name="箭头: 右 24">
            <a:extLst>
              <a:ext uri="{FF2B5EF4-FFF2-40B4-BE49-F238E27FC236}">
                <a16:creationId xmlns:a16="http://schemas.microsoft.com/office/drawing/2014/main" id="{D6CE6854-66DC-42DB-BE19-3E2896F48D82}"/>
              </a:ext>
            </a:extLst>
          </p:cNvPr>
          <p:cNvSpPr/>
          <p:nvPr/>
        </p:nvSpPr>
        <p:spPr>
          <a:xfrm>
            <a:off x="7462739" y="5286754"/>
            <a:ext cx="408051" cy="220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6653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E8C55-2390-4755-B5ED-23E4B9034147}"/>
              </a:ext>
            </a:extLst>
          </p:cNvPr>
          <p:cNvSpPr>
            <a:spLocks noGrp="1"/>
          </p:cNvSpPr>
          <p:nvPr>
            <p:ph type="title"/>
          </p:nvPr>
        </p:nvSpPr>
        <p:spPr/>
        <p:txBody>
          <a:bodyPr/>
          <a:lstStyle/>
          <a:p>
            <a:r>
              <a:rPr lang="zh-CN" altLang="en-US" dirty="0"/>
              <a:t>技术路线</a:t>
            </a:r>
            <a:r>
              <a:rPr lang="en-US" altLang="zh-CN" sz="2800" dirty="0"/>
              <a:t>—2</a:t>
            </a:r>
            <a:r>
              <a:rPr lang="zh-CN" altLang="en-US" sz="2800" dirty="0"/>
              <a:t>、</a:t>
            </a:r>
            <a:r>
              <a:rPr lang="en-US" altLang="zh-CN" sz="2800" dirty="0"/>
              <a:t>XPU</a:t>
            </a:r>
            <a:r>
              <a:rPr lang="zh-CN" altLang="en-US" sz="2800" dirty="0"/>
              <a:t>异构并行计算系统</a:t>
            </a:r>
            <a:endParaRPr lang="zh-CN" altLang="en-US" dirty="0"/>
          </a:p>
        </p:txBody>
      </p:sp>
      <p:sp>
        <p:nvSpPr>
          <p:cNvPr id="3" name="内容占位符 2">
            <a:extLst>
              <a:ext uri="{FF2B5EF4-FFF2-40B4-BE49-F238E27FC236}">
                <a16:creationId xmlns:a16="http://schemas.microsoft.com/office/drawing/2014/main" id="{25E4C38B-5FC3-498B-AE1C-6EFD497E9EB2}"/>
              </a:ext>
            </a:extLst>
          </p:cNvPr>
          <p:cNvSpPr>
            <a:spLocks noGrp="1"/>
          </p:cNvSpPr>
          <p:nvPr>
            <p:ph idx="1"/>
          </p:nvPr>
        </p:nvSpPr>
        <p:spPr/>
        <p:txBody>
          <a:bodyPr/>
          <a:lstStyle/>
          <a:p>
            <a:r>
              <a:rPr lang="zh-CN" altLang="en-US" dirty="0"/>
              <a:t>基于</a:t>
            </a:r>
            <a:r>
              <a:rPr lang="en-US" altLang="zh-CN" dirty="0"/>
              <a:t>FPGA</a:t>
            </a:r>
            <a:r>
              <a:rPr lang="zh-CN" altLang="en-US" dirty="0"/>
              <a:t>的可重构计算</a:t>
            </a:r>
            <a:endParaRPr lang="en-US" altLang="zh-CN" dirty="0"/>
          </a:p>
          <a:p>
            <a:pPr lvl="1"/>
            <a:r>
              <a:rPr lang="zh-CN" altLang="en-US" dirty="0"/>
              <a:t>单</a:t>
            </a:r>
            <a:r>
              <a:rPr lang="en-US" altLang="zh-CN" dirty="0"/>
              <a:t>FPGA</a:t>
            </a:r>
            <a:r>
              <a:rPr lang="zh-CN" altLang="en-US" dirty="0"/>
              <a:t>核优化</a:t>
            </a:r>
            <a:endParaRPr lang="en-US" altLang="zh-CN" dirty="0"/>
          </a:p>
          <a:p>
            <a:pPr lvl="2"/>
            <a:r>
              <a:rPr lang="zh-CN" altLang="en-US" dirty="0"/>
              <a:t>建立一套</a:t>
            </a:r>
            <a:r>
              <a:rPr lang="zh-CN" altLang="en-US" dirty="0">
                <a:solidFill>
                  <a:srgbClr val="C00000"/>
                </a:solidFill>
              </a:rPr>
              <a:t>参数化</a:t>
            </a:r>
            <a:r>
              <a:rPr lang="zh-CN" altLang="en-US" dirty="0"/>
              <a:t>、</a:t>
            </a:r>
            <a:r>
              <a:rPr lang="zh-CN" altLang="en-US" dirty="0">
                <a:solidFill>
                  <a:srgbClr val="C00000"/>
                </a:solidFill>
              </a:rPr>
              <a:t>可定制</a:t>
            </a:r>
            <a:r>
              <a:rPr lang="zh-CN" altLang="en-US" dirty="0"/>
              <a:t>的高性能内核，根据计算任务的能耗和延迟约束，通过仿真得到最优</a:t>
            </a:r>
            <a:r>
              <a:rPr lang="en-US" altLang="zh-CN" dirty="0"/>
              <a:t>FPGA</a:t>
            </a:r>
            <a:r>
              <a:rPr lang="zh-CN" altLang="en-US" dirty="0"/>
              <a:t>内核参数，实现单内核的性能优化</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1"/>
            <a:r>
              <a:rPr lang="zh-CN" altLang="en-US" dirty="0"/>
              <a:t>多</a:t>
            </a:r>
            <a:r>
              <a:rPr lang="en-US" altLang="zh-CN" dirty="0"/>
              <a:t>FPGA</a:t>
            </a:r>
            <a:r>
              <a:rPr lang="zh-CN" altLang="en-US" dirty="0"/>
              <a:t>核优化</a:t>
            </a:r>
            <a:endParaRPr lang="en-US" altLang="zh-CN" dirty="0"/>
          </a:p>
          <a:p>
            <a:pPr lvl="2"/>
            <a:r>
              <a:rPr lang="zh-CN" altLang="en-US" dirty="0"/>
              <a:t>研究快速、分布式处理的仿神经网络</a:t>
            </a:r>
            <a:r>
              <a:rPr lang="en-US" altLang="zh-CN" dirty="0"/>
              <a:t>FPGA</a:t>
            </a:r>
            <a:r>
              <a:rPr lang="zh-CN" altLang="en-US" dirty="0"/>
              <a:t>架构，基于</a:t>
            </a:r>
            <a:r>
              <a:rPr lang="en-US" altLang="zh-CN" dirty="0"/>
              <a:t>FPGA</a:t>
            </a:r>
            <a:r>
              <a:rPr lang="zh-CN" altLang="en-US" dirty="0"/>
              <a:t>的</a:t>
            </a:r>
            <a:r>
              <a:rPr lang="en-US" altLang="zh-CN" dirty="0"/>
              <a:t>HBM</a:t>
            </a:r>
            <a:r>
              <a:rPr lang="zh-CN" altLang="en-US" dirty="0"/>
              <a:t>和</a:t>
            </a:r>
            <a:r>
              <a:rPr lang="en-US" altLang="zh-CN" dirty="0"/>
              <a:t>HMC</a:t>
            </a:r>
            <a:r>
              <a:rPr lang="zh-CN" altLang="en-US" dirty="0">
                <a:solidFill>
                  <a:srgbClr val="C00000"/>
                </a:solidFill>
              </a:rPr>
              <a:t>高带宽内存</a:t>
            </a:r>
            <a:r>
              <a:rPr lang="zh-CN" altLang="en-US" dirty="0"/>
              <a:t>，在任务分配及执行时进行高带宽的参数和数据分享，实现分布式高效协同计算</a:t>
            </a:r>
          </a:p>
        </p:txBody>
      </p:sp>
      <p:sp>
        <p:nvSpPr>
          <p:cNvPr id="4" name="灯片编号占位符 3">
            <a:extLst>
              <a:ext uri="{FF2B5EF4-FFF2-40B4-BE49-F238E27FC236}">
                <a16:creationId xmlns:a16="http://schemas.microsoft.com/office/drawing/2014/main" id="{F270AD2A-A40E-4CFB-B570-858F56EA5524}"/>
              </a:ext>
            </a:extLst>
          </p:cNvPr>
          <p:cNvSpPr>
            <a:spLocks noGrp="1"/>
          </p:cNvSpPr>
          <p:nvPr>
            <p:ph type="sldNum" sz="quarter" idx="12"/>
          </p:nvPr>
        </p:nvSpPr>
        <p:spPr/>
        <p:txBody>
          <a:bodyPr/>
          <a:lstStyle/>
          <a:p>
            <a:fld id="{17F0B86A-3B10-4477-8AC6-12E7D7B5209B}" type="slidenum">
              <a:rPr lang="zh-CN" altLang="en-US" smtClean="0"/>
              <a:t>35</a:t>
            </a:fld>
            <a:endParaRPr lang="zh-CN" altLang="en-US"/>
          </a:p>
        </p:txBody>
      </p:sp>
      <p:sp>
        <p:nvSpPr>
          <p:cNvPr id="7" name="文本框 6">
            <a:extLst>
              <a:ext uri="{FF2B5EF4-FFF2-40B4-BE49-F238E27FC236}">
                <a16:creationId xmlns:a16="http://schemas.microsoft.com/office/drawing/2014/main" id="{63BF7026-A2A2-4D2D-99FC-5D9450F6E89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6" name="图片 5">
            <a:extLst>
              <a:ext uri="{FF2B5EF4-FFF2-40B4-BE49-F238E27FC236}">
                <a16:creationId xmlns:a16="http://schemas.microsoft.com/office/drawing/2014/main" id="{87AD635C-9781-4FE3-8069-89044DA05348}"/>
              </a:ext>
            </a:extLst>
          </p:cNvPr>
          <p:cNvPicPr/>
          <p:nvPr/>
        </p:nvPicPr>
        <p:blipFill>
          <a:blip r:embed="rId2" cstate="email">
            <a:extLst>
              <a:ext uri="{28A0092B-C50C-407E-A947-70E740481C1C}">
                <a14:useLocalDpi xmlns:a14="http://schemas.microsoft.com/office/drawing/2010/main"/>
              </a:ext>
            </a:extLst>
          </a:blip>
          <a:stretch>
            <a:fillRect/>
          </a:stretch>
        </p:blipFill>
        <p:spPr>
          <a:xfrm>
            <a:off x="1663902" y="2708891"/>
            <a:ext cx="5816195" cy="2065196"/>
          </a:xfrm>
          <a:prstGeom prst="rect">
            <a:avLst/>
          </a:prstGeom>
        </p:spPr>
      </p:pic>
    </p:spTree>
    <p:extLst>
      <p:ext uri="{BB962C8B-B14F-4D97-AF65-F5344CB8AC3E}">
        <p14:creationId xmlns:p14="http://schemas.microsoft.com/office/powerpoint/2010/main" val="3550782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D2F5C-FFE0-459C-AA4F-C2D1C6AE4843}"/>
              </a:ext>
            </a:extLst>
          </p:cNvPr>
          <p:cNvSpPr>
            <a:spLocks noGrp="1"/>
          </p:cNvSpPr>
          <p:nvPr>
            <p:ph type="title"/>
          </p:nvPr>
        </p:nvSpPr>
        <p:spPr/>
        <p:txBody>
          <a:bodyPr/>
          <a:lstStyle/>
          <a:p>
            <a:r>
              <a:rPr lang="zh-CN" altLang="en-US" dirty="0"/>
              <a:t>技术路线</a:t>
            </a:r>
            <a:r>
              <a:rPr lang="en-US" altLang="zh-CN" sz="2800" dirty="0"/>
              <a:t>—2</a:t>
            </a:r>
            <a:r>
              <a:rPr lang="zh-CN" altLang="en-US" sz="2800" dirty="0"/>
              <a:t>、</a:t>
            </a:r>
            <a:r>
              <a:rPr lang="en-US" altLang="zh-CN" sz="2800" dirty="0"/>
              <a:t>XPU</a:t>
            </a:r>
            <a:r>
              <a:rPr lang="zh-CN" altLang="en-US" sz="2800" dirty="0"/>
              <a:t>异构并行计算系统</a:t>
            </a:r>
            <a:endParaRPr lang="zh-CN" altLang="en-US" dirty="0"/>
          </a:p>
        </p:txBody>
      </p:sp>
      <p:sp>
        <p:nvSpPr>
          <p:cNvPr id="3" name="内容占位符 2">
            <a:extLst>
              <a:ext uri="{FF2B5EF4-FFF2-40B4-BE49-F238E27FC236}">
                <a16:creationId xmlns:a16="http://schemas.microsoft.com/office/drawing/2014/main" id="{0D69188B-2368-477B-AC77-258EE21A3486}"/>
              </a:ext>
            </a:extLst>
          </p:cNvPr>
          <p:cNvSpPr>
            <a:spLocks noGrp="1"/>
          </p:cNvSpPr>
          <p:nvPr>
            <p:ph idx="1"/>
          </p:nvPr>
        </p:nvSpPr>
        <p:spPr>
          <a:xfrm>
            <a:off x="134223" y="906011"/>
            <a:ext cx="8883941" cy="2455552"/>
          </a:xfrm>
        </p:spPr>
        <p:txBody>
          <a:bodyPr/>
          <a:lstStyle/>
          <a:p>
            <a:r>
              <a:rPr lang="zh-CN" altLang="en-US" dirty="0"/>
              <a:t>基于</a:t>
            </a:r>
            <a:r>
              <a:rPr lang="en-US" altLang="zh-CN" dirty="0"/>
              <a:t>FPGA</a:t>
            </a:r>
            <a:r>
              <a:rPr lang="zh-CN" altLang="en-US" dirty="0"/>
              <a:t>的可重构计算</a:t>
            </a:r>
            <a:endParaRPr lang="en-US" altLang="zh-CN" dirty="0"/>
          </a:p>
          <a:p>
            <a:pPr lvl="1"/>
            <a:r>
              <a:rPr lang="en-US" altLang="zh-CN" dirty="0"/>
              <a:t>FPGA</a:t>
            </a:r>
            <a:r>
              <a:rPr lang="zh-CN" altLang="en-US" dirty="0"/>
              <a:t>动态实现新型计算模型</a:t>
            </a:r>
          </a:p>
          <a:p>
            <a:pPr lvl="2"/>
            <a:r>
              <a:rPr lang="zh-CN" altLang="en-US" dirty="0"/>
              <a:t>新的计算模型通过统一的模型转编器形成标准计算编码，再利用</a:t>
            </a:r>
            <a:r>
              <a:rPr lang="en-US" altLang="zh-CN" dirty="0"/>
              <a:t>FPGA</a:t>
            </a:r>
            <a:r>
              <a:rPr lang="zh-CN" altLang="en-US" dirty="0"/>
              <a:t>硬件综合器产生定制化实现，作为新型智能计算机的处理单元对各种智能应用进行加速</a:t>
            </a:r>
          </a:p>
        </p:txBody>
      </p:sp>
      <p:sp>
        <p:nvSpPr>
          <p:cNvPr id="4" name="灯片编号占位符 3">
            <a:extLst>
              <a:ext uri="{FF2B5EF4-FFF2-40B4-BE49-F238E27FC236}">
                <a16:creationId xmlns:a16="http://schemas.microsoft.com/office/drawing/2014/main" id="{7B863605-475B-46C9-BDA4-7AE2B16C7376}"/>
              </a:ext>
            </a:extLst>
          </p:cNvPr>
          <p:cNvSpPr>
            <a:spLocks noGrp="1"/>
          </p:cNvSpPr>
          <p:nvPr>
            <p:ph type="sldNum" sz="quarter" idx="12"/>
          </p:nvPr>
        </p:nvSpPr>
        <p:spPr/>
        <p:txBody>
          <a:bodyPr/>
          <a:lstStyle/>
          <a:p>
            <a:fld id="{17F0B86A-3B10-4477-8AC6-12E7D7B5209B}" type="slidenum">
              <a:rPr lang="zh-CN" altLang="en-US" smtClean="0"/>
              <a:t>36</a:t>
            </a:fld>
            <a:endParaRPr lang="zh-CN" altLang="en-US"/>
          </a:p>
        </p:txBody>
      </p:sp>
      <p:sp>
        <p:nvSpPr>
          <p:cNvPr id="5" name="文本框 4">
            <a:extLst>
              <a:ext uri="{FF2B5EF4-FFF2-40B4-BE49-F238E27FC236}">
                <a16:creationId xmlns:a16="http://schemas.microsoft.com/office/drawing/2014/main" id="{BB4C14CE-E74B-47A2-AB32-E9F3404EA22F}"/>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21" name="图片 20">
            <a:extLst>
              <a:ext uri="{FF2B5EF4-FFF2-40B4-BE49-F238E27FC236}">
                <a16:creationId xmlns:a16="http://schemas.microsoft.com/office/drawing/2014/main" id="{1B668935-2B5D-431E-A0CC-5529B2809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42" y="2619707"/>
            <a:ext cx="8631222" cy="4303420"/>
          </a:xfrm>
          <a:prstGeom prst="rect">
            <a:avLst/>
          </a:prstGeom>
        </p:spPr>
      </p:pic>
    </p:spTree>
    <p:extLst>
      <p:ext uri="{BB962C8B-B14F-4D97-AF65-F5344CB8AC3E}">
        <p14:creationId xmlns:p14="http://schemas.microsoft.com/office/powerpoint/2010/main" val="863224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—3</a:t>
            </a:r>
            <a:r>
              <a:rPr lang="zh-CN" altLang="en-US" sz="2800" dirty="0"/>
              <a:t>、异构深度多层存储系统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通过在应用和并行存储系统之间引入多层异构存储技术，构建异构深度多层存储系统（</a:t>
            </a:r>
            <a:r>
              <a:rPr lang="en-US" altLang="zh-CN" dirty="0"/>
              <a:t>DMSH</a:t>
            </a:r>
            <a:r>
              <a:rPr lang="zh-CN" altLang="en-US" dirty="0"/>
              <a:t>）来提高智能计算机系统存储性能</a:t>
            </a:r>
          </a:p>
        </p:txBody>
      </p:sp>
      <p:sp>
        <p:nvSpPr>
          <p:cNvPr id="2" name="灯片编号占位符 1">
            <a:extLst>
              <a:ext uri="{FF2B5EF4-FFF2-40B4-BE49-F238E27FC236}">
                <a16:creationId xmlns:a16="http://schemas.microsoft.com/office/drawing/2014/main" id="{21254C66-E56C-4612-A1BD-55FFC479834F}"/>
              </a:ext>
            </a:extLst>
          </p:cNvPr>
          <p:cNvSpPr>
            <a:spLocks noGrp="1"/>
          </p:cNvSpPr>
          <p:nvPr>
            <p:ph type="sldNum" sz="quarter" idx="12"/>
          </p:nvPr>
        </p:nvSpPr>
        <p:spPr/>
        <p:txBody>
          <a:bodyPr/>
          <a:lstStyle/>
          <a:p>
            <a:fld id="{17F0B86A-3B10-4477-8AC6-12E7D7B5209B}" type="slidenum">
              <a:rPr lang="zh-CN" altLang="en-US" smtClean="0"/>
              <a:t>37</a:t>
            </a:fld>
            <a:endParaRPr lang="zh-CN" altLang="en-US"/>
          </a:p>
        </p:txBody>
      </p:sp>
      <p:sp>
        <p:nvSpPr>
          <p:cNvPr id="5" name="矩形 4">
            <a:extLst>
              <a:ext uri="{FF2B5EF4-FFF2-40B4-BE49-F238E27FC236}">
                <a16:creationId xmlns:a16="http://schemas.microsoft.com/office/drawing/2014/main" id="{BF38C3D3-52C1-4739-864E-BD7136BA5D97}"/>
              </a:ext>
            </a:extLst>
          </p:cNvPr>
          <p:cNvSpPr/>
          <p:nvPr/>
        </p:nvSpPr>
        <p:spPr>
          <a:xfrm>
            <a:off x="924162" y="2985655"/>
            <a:ext cx="461665" cy="2375009"/>
          </a:xfrm>
          <a:prstGeom prst="rect">
            <a:avLst/>
          </a:prstGeom>
        </p:spPr>
        <p:txBody>
          <a:bodyPr vert="eaVert" wrap="none">
            <a:spAutoFit/>
          </a:bodyPr>
          <a:lstStyle/>
          <a:p>
            <a:r>
              <a:rPr lang="en-US" altLang="zh-CN" dirty="0"/>
              <a:t>DMSH</a:t>
            </a:r>
            <a:r>
              <a:rPr lang="zh-CN" altLang="en-US" dirty="0"/>
              <a:t>硬件体系结构图</a:t>
            </a:r>
          </a:p>
        </p:txBody>
      </p:sp>
      <p:pic>
        <p:nvPicPr>
          <p:cNvPr id="7" name="图片 6">
            <a:extLst>
              <a:ext uri="{FF2B5EF4-FFF2-40B4-BE49-F238E27FC236}">
                <a16:creationId xmlns:a16="http://schemas.microsoft.com/office/drawing/2014/main" id="{50007823-A090-4B79-8A48-FBC8BCC47A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5827" y="1877210"/>
            <a:ext cx="6744447" cy="4591897"/>
          </a:xfrm>
          <a:prstGeom prst="rect">
            <a:avLst/>
          </a:prstGeom>
        </p:spPr>
      </p:pic>
      <p:sp>
        <p:nvSpPr>
          <p:cNvPr id="10" name="文本框 9">
            <a:extLst>
              <a:ext uri="{FF2B5EF4-FFF2-40B4-BE49-F238E27FC236}">
                <a16:creationId xmlns:a16="http://schemas.microsoft.com/office/drawing/2014/main" id="{BAC806E3-8D97-4E12-A047-4F6A181BC27E}"/>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544431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—3</a:t>
            </a:r>
            <a:r>
              <a:rPr lang="zh-CN" altLang="en-US" sz="2800" dirty="0"/>
              <a:t>、异构深度多层存储系统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多层异构存储架构</a:t>
            </a:r>
            <a:endParaRPr lang="en-US" altLang="zh-CN" dirty="0"/>
          </a:p>
          <a:p>
            <a:pPr lvl="1"/>
            <a:r>
              <a:rPr lang="zh-CN" altLang="en-US" dirty="0"/>
              <a:t>在</a:t>
            </a:r>
            <a:r>
              <a:rPr lang="en-US" altLang="zh-CN" dirty="0"/>
              <a:t>DMSH</a:t>
            </a:r>
            <a:r>
              <a:rPr lang="zh-CN" altLang="en-US" dirty="0"/>
              <a:t>系统中，除了配置主存储器（</a:t>
            </a:r>
            <a:r>
              <a:rPr lang="en-US" altLang="zh-CN" dirty="0"/>
              <a:t>RAM</a:t>
            </a:r>
            <a:r>
              <a:rPr lang="zh-CN" altLang="en-US" dirty="0"/>
              <a:t>）之外，还可配备</a:t>
            </a:r>
            <a:r>
              <a:rPr lang="en-US" altLang="zh-CN" dirty="0"/>
              <a:t>NVM</a:t>
            </a:r>
            <a:r>
              <a:rPr lang="zh-CN" altLang="en-US" dirty="0"/>
              <a:t>设备，甚至</a:t>
            </a:r>
            <a:r>
              <a:rPr lang="en-US" altLang="zh-CN" dirty="0"/>
              <a:t>SSD</a:t>
            </a:r>
          </a:p>
          <a:p>
            <a:pPr lvl="1"/>
            <a:r>
              <a:rPr lang="zh-CN" altLang="en-US" dirty="0"/>
              <a:t>在计算节点附近部署共享的缓冲节点，如</a:t>
            </a:r>
            <a:r>
              <a:rPr lang="zh-CN" altLang="en-US" dirty="0">
                <a:solidFill>
                  <a:srgbClr val="C00000"/>
                </a:solidFill>
              </a:rPr>
              <a:t>突发缓冲区</a:t>
            </a:r>
            <a:endParaRPr lang="en-US" altLang="zh-CN" dirty="0">
              <a:solidFill>
                <a:srgbClr val="C00000"/>
              </a:solidFill>
            </a:endParaRPr>
          </a:p>
          <a:p>
            <a:pPr lvl="1"/>
            <a:r>
              <a:rPr lang="zh-CN" altLang="en-US" dirty="0"/>
              <a:t>通过</a:t>
            </a:r>
            <a:r>
              <a:rPr lang="zh-CN" altLang="en-US" dirty="0">
                <a:solidFill>
                  <a:srgbClr val="C00000"/>
                </a:solidFill>
              </a:rPr>
              <a:t>远程并行文件系统（</a:t>
            </a:r>
            <a:r>
              <a:rPr lang="en-US" altLang="zh-CN" dirty="0">
                <a:solidFill>
                  <a:srgbClr val="C00000"/>
                </a:solidFill>
              </a:rPr>
              <a:t>PFS</a:t>
            </a:r>
            <a:r>
              <a:rPr lang="zh-CN" altLang="en-US" dirty="0">
                <a:solidFill>
                  <a:srgbClr val="C00000"/>
                </a:solidFill>
              </a:rPr>
              <a:t>）</a:t>
            </a:r>
            <a:r>
              <a:rPr lang="zh-CN" altLang="en-US" dirty="0"/>
              <a:t>支持数据持久化和计算节点的故障恢复</a:t>
            </a:r>
            <a:endParaRPr lang="en-US" altLang="zh-CN" dirty="0"/>
          </a:p>
          <a:p>
            <a:r>
              <a:rPr lang="en-US" altLang="zh-CN" dirty="0"/>
              <a:t>DMSH</a:t>
            </a:r>
            <a:r>
              <a:rPr lang="zh-CN" altLang="en-US" dirty="0"/>
              <a:t>层的数据访问支持两种路径</a:t>
            </a:r>
            <a:endParaRPr lang="en-US" altLang="zh-CN" dirty="0"/>
          </a:p>
          <a:p>
            <a:pPr lvl="1"/>
            <a:r>
              <a:rPr lang="zh-CN" altLang="en-US" dirty="0">
                <a:solidFill>
                  <a:srgbClr val="C00000"/>
                </a:solidFill>
              </a:rPr>
              <a:t>垂直层次</a:t>
            </a:r>
            <a:r>
              <a:rPr lang="zh-CN" altLang="en-US" dirty="0"/>
              <a:t>：数据在计算节点内移动，一直向下移动到突发缓冲区和</a:t>
            </a:r>
            <a:r>
              <a:rPr lang="en-US" altLang="zh-CN" dirty="0"/>
              <a:t>PFS</a:t>
            </a:r>
          </a:p>
          <a:p>
            <a:pPr lvl="1"/>
            <a:r>
              <a:rPr lang="zh-CN" altLang="en-US" dirty="0">
                <a:solidFill>
                  <a:srgbClr val="C00000"/>
                </a:solidFill>
              </a:rPr>
              <a:t>水平层次</a:t>
            </a:r>
            <a:r>
              <a:rPr lang="zh-CN" altLang="en-US" dirty="0"/>
              <a:t>：将数据发送到另一个计算节点的</a:t>
            </a:r>
            <a:r>
              <a:rPr lang="en-US" altLang="zh-CN" dirty="0"/>
              <a:t>RAM</a:t>
            </a:r>
            <a:r>
              <a:rPr lang="zh-CN" altLang="en-US" dirty="0"/>
              <a:t>或</a:t>
            </a:r>
            <a:r>
              <a:rPr lang="en-US" altLang="zh-CN" dirty="0"/>
              <a:t>NVM</a:t>
            </a:r>
            <a:r>
              <a:rPr lang="zh-CN" altLang="en-US" dirty="0"/>
              <a:t>设备</a:t>
            </a:r>
          </a:p>
        </p:txBody>
      </p:sp>
      <p:sp>
        <p:nvSpPr>
          <p:cNvPr id="2" name="灯片编号占位符 1">
            <a:extLst>
              <a:ext uri="{FF2B5EF4-FFF2-40B4-BE49-F238E27FC236}">
                <a16:creationId xmlns:a16="http://schemas.microsoft.com/office/drawing/2014/main" id="{21254C66-E56C-4612-A1BD-55FFC479834F}"/>
              </a:ext>
            </a:extLst>
          </p:cNvPr>
          <p:cNvSpPr>
            <a:spLocks noGrp="1"/>
          </p:cNvSpPr>
          <p:nvPr>
            <p:ph type="sldNum" sz="quarter" idx="12"/>
          </p:nvPr>
        </p:nvSpPr>
        <p:spPr/>
        <p:txBody>
          <a:bodyPr/>
          <a:lstStyle/>
          <a:p>
            <a:fld id="{17F0B86A-3B10-4477-8AC6-12E7D7B5209B}" type="slidenum">
              <a:rPr lang="zh-CN" altLang="en-US" smtClean="0"/>
              <a:t>38</a:t>
            </a:fld>
            <a:endParaRPr lang="zh-CN" altLang="en-US"/>
          </a:p>
        </p:txBody>
      </p:sp>
      <p:sp>
        <p:nvSpPr>
          <p:cNvPr id="7" name="文本框 6">
            <a:extLst>
              <a:ext uri="{FF2B5EF4-FFF2-40B4-BE49-F238E27FC236}">
                <a16:creationId xmlns:a16="http://schemas.microsoft.com/office/drawing/2014/main" id="{859B59CF-3973-4A40-8AE3-F30154DABD41}"/>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2231941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—3</a:t>
            </a:r>
            <a:r>
              <a:rPr lang="zh-CN" altLang="en-US" sz="2800" dirty="0"/>
              <a:t>、异构深度多层存储系统</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a:xfrm>
            <a:off x="134223" y="906011"/>
            <a:ext cx="4846486" cy="5637402"/>
          </a:xfrm>
        </p:spPr>
        <p:txBody>
          <a:bodyPr/>
          <a:lstStyle/>
          <a:p>
            <a:r>
              <a:rPr lang="zh-CN" altLang="en-US" dirty="0"/>
              <a:t>深度内存存储系统软件模块结构</a:t>
            </a:r>
            <a:endParaRPr lang="en-US" altLang="zh-CN" dirty="0"/>
          </a:p>
          <a:p>
            <a:pPr lvl="1"/>
            <a:r>
              <a:rPr lang="zh-CN" altLang="en-US" dirty="0">
                <a:solidFill>
                  <a:srgbClr val="C00000"/>
                </a:solidFill>
              </a:rPr>
              <a:t>异构感知的数据放置策略</a:t>
            </a:r>
            <a:r>
              <a:rPr lang="zh-CN" altLang="en-US" dirty="0"/>
              <a:t>：使得不同应用的数据以最合理的方式分布到</a:t>
            </a:r>
            <a:r>
              <a:rPr lang="en-US" altLang="zh-CN" dirty="0"/>
              <a:t>DMSH</a:t>
            </a:r>
            <a:r>
              <a:rPr lang="zh-CN" altLang="en-US" dirty="0"/>
              <a:t>层次中，最大化系统性能</a:t>
            </a:r>
            <a:endParaRPr lang="en-US" altLang="zh-CN" dirty="0"/>
          </a:p>
          <a:p>
            <a:pPr lvl="1"/>
            <a:r>
              <a:rPr lang="zh-CN" altLang="en-US" dirty="0">
                <a:solidFill>
                  <a:srgbClr val="C00000"/>
                </a:solidFill>
              </a:rPr>
              <a:t>自适应数据移动机制</a:t>
            </a:r>
            <a:r>
              <a:rPr lang="zh-CN" altLang="en-US" dirty="0"/>
              <a:t>：根据系统资源使用状态，将不同用户数据按不同规则迁移到不同层次中，保证系统</a:t>
            </a:r>
            <a:r>
              <a:rPr lang="en-US" altLang="zh-CN" dirty="0"/>
              <a:t>I/O</a:t>
            </a:r>
            <a:r>
              <a:rPr lang="zh-CN" altLang="en-US" dirty="0"/>
              <a:t>性能的稳定性</a:t>
            </a:r>
            <a:endParaRPr lang="en-US" altLang="zh-CN" dirty="0"/>
          </a:p>
          <a:p>
            <a:pPr lvl="1"/>
            <a:r>
              <a:rPr lang="zh-CN" altLang="zh-CN" dirty="0">
                <a:solidFill>
                  <a:srgbClr val="C00000"/>
                </a:solidFill>
              </a:rPr>
              <a:t>高效的数据管理方法</a:t>
            </a:r>
            <a:r>
              <a:rPr lang="zh-CN" altLang="en-US" dirty="0"/>
              <a:t>：研究基于桶和</a:t>
            </a:r>
            <a:r>
              <a:rPr lang="en-US" altLang="zh-CN" dirty="0"/>
              <a:t>MPI</a:t>
            </a:r>
            <a:r>
              <a:rPr lang="zh-CN" altLang="en-US" dirty="0"/>
              <a:t>内存管理方法、基于</a:t>
            </a:r>
            <a:r>
              <a:rPr lang="en-US" altLang="zh-CN" dirty="0"/>
              <a:t>MPI</a:t>
            </a:r>
            <a:r>
              <a:rPr lang="zh-CN" altLang="en-US" dirty="0"/>
              <a:t>远程内存访问（</a:t>
            </a:r>
            <a:r>
              <a:rPr lang="en-US" altLang="zh-CN" dirty="0"/>
              <a:t>RMA</a:t>
            </a:r>
            <a:r>
              <a:rPr lang="zh-CN" altLang="en-US" dirty="0"/>
              <a:t>）的元数据管理技术、低延迟分布式消息服务机制，提高整个系统的</a:t>
            </a:r>
            <a:r>
              <a:rPr lang="en-US" altLang="zh-CN" dirty="0"/>
              <a:t>I/O</a:t>
            </a:r>
            <a:r>
              <a:rPr lang="zh-CN" altLang="en-US" dirty="0"/>
              <a:t>效率</a:t>
            </a:r>
          </a:p>
        </p:txBody>
      </p:sp>
      <p:sp>
        <p:nvSpPr>
          <p:cNvPr id="2" name="灯片编号占位符 1">
            <a:extLst>
              <a:ext uri="{FF2B5EF4-FFF2-40B4-BE49-F238E27FC236}">
                <a16:creationId xmlns:a16="http://schemas.microsoft.com/office/drawing/2014/main" id="{21254C66-E56C-4612-A1BD-55FFC479834F}"/>
              </a:ext>
            </a:extLst>
          </p:cNvPr>
          <p:cNvSpPr>
            <a:spLocks noGrp="1"/>
          </p:cNvSpPr>
          <p:nvPr>
            <p:ph type="sldNum" sz="quarter" idx="12"/>
          </p:nvPr>
        </p:nvSpPr>
        <p:spPr/>
        <p:txBody>
          <a:bodyPr/>
          <a:lstStyle/>
          <a:p>
            <a:fld id="{17F0B86A-3B10-4477-8AC6-12E7D7B5209B}" type="slidenum">
              <a:rPr lang="zh-CN" altLang="en-US" smtClean="0"/>
              <a:t>39</a:t>
            </a:fld>
            <a:endParaRPr lang="zh-CN" altLang="en-US"/>
          </a:p>
        </p:txBody>
      </p:sp>
      <p:pic>
        <p:nvPicPr>
          <p:cNvPr id="5" name="Picture 14">
            <a:extLst>
              <a:ext uri="{FF2B5EF4-FFF2-40B4-BE49-F238E27FC236}">
                <a16:creationId xmlns:a16="http://schemas.microsoft.com/office/drawing/2014/main" id="{73620BAD-C6B6-4DA6-8A6F-31AEA10E4165}"/>
              </a:ext>
            </a:extLst>
          </p:cNvPr>
          <p:cNvPicPr/>
          <p:nvPr/>
        </p:nvPicPr>
        <p:blipFill>
          <a:blip r:embed="rId2" cstate="email">
            <a:extLst>
              <a:ext uri="{28A0092B-C50C-407E-A947-70E740481C1C}">
                <a14:useLocalDpi xmlns:a14="http://schemas.microsoft.com/office/drawing/2010/main"/>
              </a:ext>
            </a:extLst>
          </a:blip>
          <a:stretch>
            <a:fillRect/>
          </a:stretch>
        </p:blipFill>
        <p:spPr>
          <a:xfrm>
            <a:off x="4922686" y="1571941"/>
            <a:ext cx="4087091" cy="4046078"/>
          </a:xfrm>
          <a:prstGeom prst="rect">
            <a:avLst/>
          </a:prstGeom>
        </p:spPr>
      </p:pic>
      <p:sp>
        <p:nvSpPr>
          <p:cNvPr id="8" name="文本框 7">
            <a:extLst>
              <a:ext uri="{FF2B5EF4-FFF2-40B4-BE49-F238E27FC236}">
                <a16:creationId xmlns:a16="http://schemas.microsoft.com/office/drawing/2014/main" id="{FFC0B9D2-D622-40F0-B2C7-7B53677630D5}"/>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263023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D12-867D-4D07-928F-B094BA65EE0B}"/>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0E546E79-D4AB-467D-9D6A-E043182DEEA7}"/>
              </a:ext>
            </a:extLst>
          </p:cNvPr>
          <p:cNvSpPr>
            <a:spLocks noGrp="1"/>
          </p:cNvSpPr>
          <p:nvPr>
            <p:ph idx="1"/>
          </p:nvPr>
        </p:nvSpPr>
        <p:spPr/>
        <p:txBody>
          <a:bodyPr/>
          <a:lstStyle/>
          <a:p>
            <a:pPr>
              <a:lnSpc>
                <a:spcPct val="150000"/>
              </a:lnSpc>
            </a:pPr>
            <a:endParaRPr lang="en-US" altLang="zh-CN" dirty="0"/>
          </a:p>
          <a:p>
            <a:pPr>
              <a:lnSpc>
                <a:spcPct val="150000"/>
              </a:lnSpc>
            </a:pPr>
            <a:endParaRPr lang="en-US" altLang="zh-CN" dirty="0"/>
          </a:p>
          <a:p>
            <a:pPr>
              <a:lnSpc>
                <a:spcPct val="150000"/>
              </a:lnSpc>
            </a:pPr>
            <a:r>
              <a:rPr lang="zh-CN" altLang="en-US" dirty="0"/>
              <a:t>现在流行的</a:t>
            </a:r>
            <a:r>
              <a:rPr lang="en-US" altLang="zh-CN" dirty="0"/>
              <a:t>CNN</a:t>
            </a:r>
            <a:r>
              <a:rPr lang="zh-CN" altLang="en-US" dirty="0"/>
              <a:t>网络等架构和</a:t>
            </a:r>
            <a:r>
              <a:rPr lang="en-US" altLang="zh-CN" dirty="0"/>
              <a:t>1989</a:t>
            </a:r>
            <a:r>
              <a:rPr lang="zh-CN" altLang="en-US" dirty="0"/>
              <a:t>年提出的没有本质区别，然而之所以能广泛应用的主要原因是两个主要条件的变化：</a:t>
            </a:r>
            <a:endParaRPr lang="en-US" altLang="zh-CN" dirty="0"/>
          </a:p>
          <a:p>
            <a:pPr lvl="1">
              <a:lnSpc>
                <a:spcPct val="150000"/>
              </a:lnSpc>
            </a:pPr>
            <a:r>
              <a:rPr lang="zh-CN" altLang="en-US" dirty="0"/>
              <a:t>大数据的出现</a:t>
            </a:r>
            <a:endParaRPr lang="en-US" altLang="zh-CN" dirty="0"/>
          </a:p>
          <a:p>
            <a:pPr lvl="1">
              <a:lnSpc>
                <a:spcPct val="150000"/>
              </a:lnSpc>
            </a:pPr>
            <a:r>
              <a:rPr lang="zh-CN" altLang="en-US" dirty="0"/>
              <a:t>计算能力的提升：大约提高了</a:t>
            </a:r>
            <a:r>
              <a:rPr lang="zh-CN" altLang="en-US" dirty="0">
                <a:solidFill>
                  <a:srgbClr val="C00000"/>
                </a:solidFill>
              </a:rPr>
              <a:t>一百万倍</a:t>
            </a:r>
            <a:endParaRPr lang="en-US" altLang="zh-CN" dirty="0">
              <a:solidFill>
                <a:srgbClr val="C00000"/>
              </a:solidFill>
            </a:endParaRPr>
          </a:p>
          <a:p>
            <a:pPr lvl="1">
              <a:lnSpc>
                <a:spcPct val="150000"/>
              </a:lnSpc>
            </a:pPr>
            <a:r>
              <a:rPr lang="zh-CN" altLang="en-US" dirty="0"/>
              <a:t>从</a:t>
            </a:r>
            <a:r>
              <a:rPr lang="en-US" altLang="zh-CN" dirty="0"/>
              <a:t>2005</a:t>
            </a:r>
            <a:r>
              <a:rPr lang="zh-CN" altLang="en-US" dirty="0"/>
              <a:t>年开始，英伟达公司的</a:t>
            </a:r>
            <a:r>
              <a:rPr lang="en-US" altLang="zh-CN" dirty="0"/>
              <a:t>GPU</a:t>
            </a:r>
            <a:r>
              <a:rPr lang="zh-CN" altLang="en-US" dirty="0"/>
              <a:t>显卡提供</a:t>
            </a:r>
            <a:r>
              <a:rPr lang="en-US" altLang="zh-CN" dirty="0"/>
              <a:t>CUDA</a:t>
            </a:r>
            <a:r>
              <a:rPr lang="zh-CN" altLang="en-US" dirty="0"/>
              <a:t>框架，支持</a:t>
            </a:r>
            <a:r>
              <a:rPr lang="en-US" altLang="zh-CN" dirty="0"/>
              <a:t>SIMD</a:t>
            </a:r>
            <a:r>
              <a:rPr lang="zh-CN" altLang="en-US" dirty="0"/>
              <a:t>指令集合，极大提升了并行矩阵乘法等神经网络基础操作。</a:t>
            </a:r>
            <a:r>
              <a:rPr lang="en-US" altLang="zh-CN" dirty="0">
                <a:solidFill>
                  <a:srgbClr val="C00000"/>
                </a:solidFill>
              </a:rPr>
              <a:t>GPU</a:t>
            </a:r>
            <a:r>
              <a:rPr lang="zh-CN" altLang="en-US" dirty="0">
                <a:solidFill>
                  <a:srgbClr val="C00000"/>
                </a:solidFill>
              </a:rPr>
              <a:t>已经成为大数据深度学习算法的第一驱动力</a:t>
            </a:r>
            <a:r>
              <a:rPr lang="zh-CN" altLang="en-US" dirty="0"/>
              <a:t>，超过</a:t>
            </a:r>
            <a:r>
              <a:rPr lang="en-US" altLang="zh-CN" dirty="0"/>
              <a:t>1000</a:t>
            </a:r>
            <a:r>
              <a:rPr lang="zh-CN" altLang="en-US" dirty="0"/>
              <a:t>层的图像识别网络已经可以在有限的时间训练出来。</a:t>
            </a:r>
          </a:p>
        </p:txBody>
      </p:sp>
      <p:sp>
        <p:nvSpPr>
          <p:cNvPr id="5" name="灯片编号占位符 4">
            <a:extLst>
              <a:ext uri="{FF2B5EF4-FFF2-40B4-BE49-F238E27FC236}">
                <a16:creationId xmlns:a16="http://schemas.microsoft.com/office/drawing/2014/main" id="{02D3EB57-FBBD-4C5B-A414-E74921611EC2}"/>
              </a:ext>
            </a:extLst>
          </p:cNvPr>
          <p:cNvSpPr>
            <a:spLocks noGrp="1"/>
          </p:cNvSpPr>
          <p:nvPr>
            <p:ph type="sldNum" sz="quarter" idx="12"/>
          </p:nvPr>
        </p:nvSpPr>
        <p:spPr/>
        <p:txBody>
          <a:bodyPr/>
          <a:lstStyle/>
          <a:p>
            <a:fld id="{17F0B86A-3B10-4477-8AC6-12E7D7B5209B}" type="slidenum">
              <a:rPr lang="zh-CN" altLang="en-US" smtClean="0"/>
              <a:t>4</a:t>
            </a:fld>
            <a:endParaRPr lang="zh-CN" altLang="en-US"/>
          </a:p>
        </p:txBody>
      </p:sp>
      <p:sp>
        <p:nvSpPr>
          <p:cNvPr id="4" name="Rectangle 1">
            <a:extLst>
              <a:ext uri="{FF2B5EF4-FFF2-40B4-BE49-F238E27FC236}">
                <a16:creationId xmlns:a16="http://schemas.microsoft.com/office/drawing/2014/main" id="{913F1A9D-02DE-4C24-A59C-397AA9995258}"/>
              </a:ext>
            </a:extLst>
          </p:cNvPr>
          <p:cNvSpPr/>
          <p:nvPr/>
        </p:nvSpPr>
        <p:spPr>
          <a:xfrm>
            <a:off x="161932" y="939932"/>
            <a:ext cx="8822740" cy="1412759"/>
          </a:xfrm>
          <a:prstGeom prst="rect">
            <a:avLst/>
          </a:prstGeom>
          <a:ln>
            <a:solidFill>
              <a:schemeClr val="tx1"/>
            </a:solidFill>
          </a:ln>
        </p:spPr>
        <p:txBody>
          <a:bodyPr wrap="square">
            <a:spAutoFit/>
          </a:bodyPr>
          <a:lstStyle/>
          <a:p>
            <a:pPr>
              <a:lnSpc>
                <a:spcPct val="130000"/>
              </a:lnSpc>
              <a:tabLst>
                <a:tab pos="11483975" algn="r"/>
              </a:tabLst>
            </a:pPr>
            <a:r>
              <a:rPr lang="zh-CN" altLang="en-US" sz="2000" b="1" dirty="0">
                <a:solidFill>
                  <a:srgbClr val="FF0000"/>
                </a:solidFill>
              </a:rPr>
              <a:t>　　</a:t>
            </a:r>
            <a:r>
              <a:rPr lang="en-US" altLang="zh-CN" sz="2400" b="1" dirty="0">
                <a:solidFill>
                  <a:srgbClr val="C00000"/>
                </a:solidFill>
              </a:rPr>
              <a:t>70 </a:t>
            </a:r>
            <a:r>
              <a:rPr lang="zh-CN" altLang="en-US" sz="2400" b="1" dirty="0">
                <a:solidFill>
                  <a:srgbClr val="C00000"/>
                </a:solidFill>
              </a:rPr>
              <a:t>年的人工智能研究史告诉我们，利用计算能力的一般方法最终是最有效的方法。</a:t>
            </a:r>
            <a:endParaRPr lang="en-US" altLang="zh-CN" sz="2400" b="1" dirty="0">
              <a:solidFill>
                <a:srgbClr val="C00000"/>
              </a:solidFill>
            </a:endParaRPr>
          </a:p>
          <a:p>
            <a:pPr algn="r">
              <a:lnSpc>
                <a:spcPct val="130000"/>
              </a:lnSpc>
              <a:tabLst>
                <a:tab pos="11483975" algn="r"/>
              </a:tabLst>
            </a:pPr>
            <a:r>
              <a:rPr lang="en-US" altLang="zh-CN" sz="2000" b="1" dirty="0">
                <a:solidFill>
                  <a:srgbClr val="002060"/>
                </a:solidFill>
              </a:rPr>
              <a:t>——Rich Sutton</a:t>
            </a:r>
            <a:endParaRPr lang="en-US" sz="2000" b="1" dirty="0">
              <a:solidFill>
                <a:srgbClr val="002060"/>
              </a:solidFill>
            </a:endParaRPr>
          </a:p>
        </p:txBody>
      </p:sp>
    </p:spTree>
    <p:extLst>
      <p:ext uri="{BB962C8B-B14F-4D97-AF65-F5344CB8AC3E}">
        <p14:creationId xmlns:p14="http://schemas.microsoft.com/office/powerpoint/2010/main" val="2460873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CF25D-30F3-4648-933E-F79B5BE5A3CB}"/>
              </a:ext>
            </a:extLst>
          </p:cNvPr>
          <p:cNvSpPr>
            <a:spLocks noGrp="1"/>
          </p:cNvSpPr>
          <p:nvPr>
            <p:ph type="title"/>
          </p:nvPr>
        </p:nvSpPr>
        <p:spPr/>
        <p:txBody>
          <a:bodyPr/>
          <a:lstStyle/>
          <a:p>
            <a:r>
              <a:rPr lang="zh-CN" altLang="en-US" dirty="0"/>
              <a:t>技术路线</a:t>
            </a:r>
            <a:r>
              <a:rPr lang="en-US" altLang="zh-CN" sz="2800" dirty="0"/>
              <a:t>—3</a:t>
            </a:r>
            <a:r>
              <a:rPr lang="zh-CN" altLang="en-US" sz="2800" dirty="0"/>
              <a:t>、异构深度多层存储系统</a:t>
            </a:r>
            <a:endParaRPr lang="zh-CN" altLang="en-US" dirty="0"/>
          </a:p>
        </p:txBody>
      </p:sp>
      <p:sp>
        <p:nvSpPr>
          <p:cNvPr id="3" name="内容占位符 2">
            <a:extLst>
              <a:ext uri="{FF2B5EF4-FFF2-40B4-BE49-F238E27FC236}">
                <a16:creationId xmlns:a16="http://schemas.microsoft.com/office/drawing/2014/main" id="{BC5C2566-F35F-4573-95DA-BA6EDCAD15EB}"/>
              </a:ext>
            </a:extLst>
          </p:cNvPr>
          <p:cNvSpPr>
            <a:spLocks noGrp="1"/>
          </p:cNvSpPr>
          <p:nvPr>
            <p:ph idx="1"/>
          </p:nvPr>
        </p:nvSpPr>
        <p:spPr/>
        <p:txBody>
          <a:bodyPr/>
          <a:lstStyle/>
          <a:p>
            <a:r>
              <a:rPr lang="zh-CN" altLang="en-US" dirty="0"/>
              <a:t>异构感知的数据放置策略</a:t>
            </a:r>
            <a:endParaRPr lang="en-US" altLang="zh-CN" dirty="0"/>
          </a:p>
          <a:p>
            <a:pPr lvl="1"/>
            <a:r>
              <a:rPr lang="zh-CN" altLang="en-US" dirty="0"/>
              <a:t>策略一：</a:t>
            </a:r>
            <a:r>
              <a:rPr lang="zh-CN" altLang="en-US" dirty="0">
                <a:solidFill>
                  <a:srgbClr val="C00000"/>
                </a:solidFill>
              </a:rPr>
              <a:t>最大带宽策略</a:t>
            </a:r>
            <a:endParaRPr lang="en-US" altLang="zh-CN" dirty="0">
              <a:solidFill>
                <a:srgbClr val="C00000"/>
              </a:solidFill>
            </a:endParaRPr>
          </a:p>
          <a:p>
            <a:pPr lvl="1"/>
            <a:r>
              <a:rPr lang="zh-CN" altLang="en-US" dirty="0"/>
              <a:t>从最顶层存储开始</a:t>
            </a:r>
            <a:endParaRPr lang="en-US" altLang="zh-CN" dirty="0"/>
          </a:p>
          <a:p>
            <a:pPr lvl="2"/>
            <a:r>
              <a:rPr lang="zh-CN" altLang="en-US" dirty="0"/>
              <a:t>如果空闲空间 </a:t>
            </a:r>
            <a:r>
              <a:rPr lang="en-US" altLang="zh-CN" dirty="0"/>
              <a:t>&gt; </a:t>
            </a:r>
            <a:r>
              <a:rPr lang="zh-CN" altLang="en-US" dirty="0"/>
              <a:t>请求空间</a:t>
            </a:r>
            <a:endParaRPr lang="en-US" altLang="zh-CN" dirty="0"/>
          </a:p>
          <a:p>
            <a:pPr lvl="3"/>
            <a:r>
              <a:rPr lang="zh-CN" altLang="en-US" dirty="0"/>
              <a:t>将数据写入该层器件</a:t>
            </a:r>
            <a:endParaRPr lang="en-US" altLang="zh-CN" dirty="0"/>
          </a:p>
          <a:p>
            <a:pPr lvl="2"/>
            <a:r>
              <a:rPr lang="zh-CN" altLang="en-US" dirty="0"/>
              <a:t>否则，从以下三个选项中选择最优的一个</a:t>
            </a:r>
            <a:endParaRPr lang="en-US" altLang="zh-CN" dirty="0"/>
          </a:p>
          <a:p>
            <a:pPr lvl="3"/>
            <a:r>
              <a:rPr lang="zh-CN" altLang="en-US" dirty="0"/>
              <a:t>将数据尽量放置在本层，将剩余数据放在下一层</a:t>
            </a:r>
            <a:endParaRPr lang="en-US" altLang="zh-CN" dirty="0"/>
          </a:p>
          <a:p>
            <a:pPr lvl="3"/>
            <a:r>
              <a:rPr lang="zh-CN" altLang="en-US" dirty="0"/>
              <a:t>跳过本层，将请求的数据全部写入下一层</a:t>
            </a:r>
            <a:endParaRPr lang="en-US" altLang="zh-CN" dirty="0"/>
          </a:p>
          <a:p>
            <a:pPr lvl="3"/>
            <a:r>
              <a:rPr lang="zh-CN" altLang="en-US" dirty="0"/>
              <a:t>先将顶层存储</a:t>
            </a:r>
            <a:r>
              <a:rPr lang="en-US" altLang="zh-CN" dirty="0"/>
              <a:t>Flush</a:t>
            </a:r>
            <a:r>
              <a:rPr lang="zh-CN" altLang="en-US" dirty="0"/>
              <a:t>到下层存储，再讲请求的数据</a:t>
            </a:r>
            <a:br>
              <a:rPr lang="en-US" altLang="zh-CN" dirty="0"/>
            </a:br>
            <a:r>
              <a:rPr lang="zh-CN" altLang="en-US" dirty="0"/>
              <a:t>写入上层存储</a:t>
            </a:r>
            <a:endParaRPr lang="en-US" altLang="zh-CN" dirty="0"/>
          </a:p>
          <a:p>
            <a:pPr lvl="2"/>
            <a:r>
              <a:rPr lang="zh-CN" altLang="en-US" dirty="0"/>
              <a:t>递归该过程</a:t>
            </a:r>
          </a:p>
        </p:txBody>
      </p:sp>
      <p:sp>
        <p:nvSpPr>
          <p:cNvPr id="4" name="灯片编号占位符 3">
            <a:extLst>
              <a:ext uri="{FF2B5EF4-FFF2-40B4-BE49-F238E27FC236}">
                <a16:creationId xmlns:a16="http://schemas.microsoft.com/office/drawing/2014/main" id="{257D1916-0003-4880-9CCA-3D39A179D6F7}"/>
              </a:ext>
            </a:extLst>
          </p:cNvPr>
          <p:cNvSpPr>
            <a:spLocks noGrp="1"/>
          </p:cNvSpPr>
          <p:nvPr>
            <p:ph type="sldNum" sz="quarter" idx="12"/>
          </p:nvPr>
        </p:nvSpPr>
        <p:spPr/>
        <p:txBody>
          <a:bodyPr/>
          <a:lstStyle/>
          <a:p>
            <a:fld id="{17F0B86A-3B10-4477-8AC6-12E7D7B5209B}" type="slidenum">
              <a:rPr lang="zh-CN" altLang="en-US" smtClean="0"/>
              <a:t>40</a:t>
            </a:fld>
            <a:endParaRPr lang="zh-CN" altLang="en-US"/>
          </a:p>
        </p:txBody>
      </p:sp>
      <p:sp>
        <p:nvSpPr>
          <p:cNvPr id="7" name="文本框 6">
            <a:extLst>
              <a:ext uri="{FF2B5EF4-FFF2-40B4-BE49-F238E27FC236}">
                <a16:creationId xmlns:a16="http://schemas.microsoft.com/office/drawing/2014/main" id="{7571927F-97FD-402B-B7A3-1104C301B15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6" name="图片 5">
            <a:extLst>
              <a:ext uri="{FF2B5EF4-FFF2-40B4-BE49-F238E27FC236}">
                <a16:creationId xmlns:a16="http://schemas.microsoft.com/office/drawing/2014/main" id="{FF14D6E4-1D38-4512-BD5C-CF7583B430DE}"/>
              </a:ext>
            </a:extLst>
          </p:cNvPr>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22912" y="1701358"/>
            <a:ext cx="4286865" cy="4046707"/>
          </a:xfrm>
          <a:prstGeom prst="rect">
            <a:avLst/>
          </a:prstGeom>
        </p:spPr>
      </p:pic>
    </p:spTree>
    <p:extLst>
      <p:ext uri="{BB962C8B-B14F-4D97-AF65-F5344CB8AC3E}">
        <p14:creationId xmlns:p14="http://schemas.microsoft.com/office/powerpoint/2010/main" val="3596230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CF25D-30F3-4648-933E-F79B5BE5A3CB}"/>
              </a:ext>
            </a:extLst>
          </p:cNvPr>
          <p:cNvSpPr>
            <a:spLocks noGrp="1"/>
          </p:cNvSpPr>
          <p:nvPr>
            <p:ph type="title"/>
          </p:nvPr>
        </p:nvSpPr>
        <p:spPr/>
        <p:txBody>
          <a:bodyPr/>
          <a:lstStyle/>
          <a:p>
            <a:r>
              <a:rPr lang="zh-CN" altLang="en-US" dirty="0"/>
              <a:t>技术路线</a:t>
            </a:r>
            <a:r>
              <a:rPr lang="en-US" altLang="zh-CN" sz="2800" dirty="0"/>
              <a:t>—3</a:t>
            </a:r>
            <a:r>
              <a:rPr lang="zh-CN" altLang="en-US" sz="2800" dirty="0"/>
              <a:t>、异构深度多层存储系统</a:t>
            </a:r>
            <a:endParaRPr lang="zh-CN" altLang="en-US" dirty="0"/>
          </a:p>
        </p:txBody>
      </p:sp>
      <p:sp>
        <p:nvSpPr>
          <p:cNvPr id="3" name="内容占位符 2">
            <a:extLst>
              <a:ext uri="{FF2B5EF4-FFF2-40B4-BE49-F238E27FC236}">
                <a16:creationId xmlns:a16="http://schemas.microsoft.com/office/drawing/2014/main" id="{BC5C2566-F35F-4573-95DA-BA6EDCAD15EB}"/>
              </a:ext>
            </a:extLst>
          </p:cNvPr>
          <p:cNvSpPr>
            <a:spLocks noGrp="1"/>
          </p:cNvSpPr>
          <p:nvPr>
            <p:ph idx="1"/>
          </p:nvPr>
        </p:nvSpPr>
        <p:spPr/>
        <p:txBody>
          <a:bodyPr/>
          <a:lstStyle/>
          <a:p>
            <a:r>
              <a:rPr lang="zh-CN" altLang="en-US" dirty="0"/>
              <a:t>异构感知的数据放置策略</a:t>
            </a:r>
            <a:endParaRPr lang="en-US" altLang="zh-CN" dirty="0"/>
          </a:p>
          <a:p>
            <a:pPr lvl="1"/>
            <a:r>
              <a:rPr lang="zh-CN" altLang="en-US" dirty="0"/>
              <a:t>策略二：</a:t>
            </a:r>
            <a:r>
              <a:rPr lang="zh-CN" altLang="en-US" dirty="0">
                <a:solidFill>
                  <a:srgbClr val="C00000"/>
                </a:solidFill>
              </a:rPr>
              <a:t>数据局部性策略</a:t>
            </a:r>
            <a:endParaRPr lang="en-US" altLang="zh-CN" dirty="0">
              <a:solidFill>
                <a:srgbClr val="C00000"/>
              </a:solidFill>
            </a:endParaRPr>
          </a:p>
          <a:p>
            <a:pPr lvl="2"/>
            <a:r>
              <a:rPr lang="zh-CN" altLang="en-US" dirty="0"/>
              <a:t>数据操作单位：</a:t>
            </a:r>
            <a:endParaRPr lang="en-US" altLang="zh-CN" dirty="0"/>
          </a:p>
          <a:p>
            <a:pPr lvl="3"/>
            <a:r>
              <a:rPr lang="en-US" altLang="zh-CN" dirty="0"/>
              <a:t>POSIX</a:t>
            </a:r>
            <a:r>
              <a:rPr lang="zh-CN" altLang="en-US" dirty="0"/>
              <a:t>文件</a:t>
            </a:r>
            <a:endParaRPr lang="en-US" altLang="zh-CN" dirty="0"/>
          </a:p>
          <a:p>
            <a:pPr lvl="3"/>
            <a:r>
              <a:rPr lang="en-US" altLang="zh-CN" dirty="0"/>
              <a:t>HDF5</a:t>
            </a:r>
            <a:r>
              <a:rPr lang="zh-CN" altLang="en-US" dirty="0"/>
              <a:t>数据块</a:t>
            </a:r>
            <a:endParaRPr lang="en-US" altLang="zh-CN" dirty="0"/>
          </a:p>
          <a:p>
            <a:pPr lvl="3"/>
            <a:r>
              <a:rPr lang="en-US" altLang="zh-CN" dirty="0"/>
              <a:t>……</a:t>
            </a:r>
          </a:p>
          <a:p>
            <a:pPr lvl="2"/>
            <a:r>
              <a:rPr lang="zh-CN" altLang="en-US" dirty="0"/>
              <a:t>根据以下因素确定数据写入层次：</a:t>
            </a:r>
            <a:endParaRPr lang="en-US" altLang="zh-CN" dirty="0"/>
          </a:p>
          <a:p>
            <a:pPr lvl="3"/>
            <a:r>
              <a:rPr lang="zh-CN" altLang="en-US" dirty="0"/>
              <a:t>上一次缓冲数据的位置</a:t>
            </a:r>
            <a:endParaRPr lang="en-US" altLang="zh-CN" dirty="0"/>
          </a:p>
          <a:p>
            <a:pPr lvl="3"/>
            <a:r>
              <a:rPr lang="zh-CN" altLang="en-US" dirty="0"/>
              <a:t>各层之间的比例</a:t>
            </a:r>
            <a:endParaRPr lang="en-US" altLang="zh-CN" dirty="0"/>
          </a:p>
          <a:p>
            <a:pPr lvl="1"/>
            <a:endParaRPr lang="en-US" altLang="zh-CN" dirty="0"/>
          </a:p>
          <a:p>
            <a:pPr lvl="1"/>
            <a:r>
              <a:rPr lang="zh-CN" altLang="en-US" dirty="0"/>
              <a:t>策略三：</a:t>
            </a:r>
            <a:r>
              <a:rPr lang="zh-CN" altLang="en-US" dirty="0">
                <a:solidFill>
                  <a:srgbClr val="C00000"/>
                </a:solidFill>
              </a:rPr>
              <a:t>热数据策略</a:t>
            </a:r>
            <a:endParaRPr lang="en-US" altLang="zh-CN" dirty="0">
              <a:solidFill>
                <a:srgbClr val="C00000"/>
              </a:solidFill>
            </a:endParaRPr>
          </a:p>
          <a:p>
            <a:pPr lvl="2"/>
            <a:r>
              <a:rPr lang="zh-CN" altLang="en-US" dirty="0"/>
              <a:t>根据数据热度选择写入的层次</a:t>
            </a:r>
            <a:endParaRPr lang="en-US" altLang="zh-CN" dirty="0"/>
          </a:p>
          <a:p>
            <a:pPr lvl="2"/>
            <a:r>
              <a:rPr lang="zh-CN" altLang="en-US" dirty="0"/>
              <a:t>将较热的数据写入较高的存储层次</a:t>
            </a:r>
          </a:p>
        </p:txBody>
      </p:sp>
      <p:sp>
        <p:nvSpPr>
          <p:cNvPr id="4" name="灯片编号占位符 3">
            <a:extLst>
              <a:ext uri="{FF2B5EF4-FFF2-40B4-BE49-F238E27FC236}">
                <a16:creationId xmlns:a16="http://schemas.microsoft.com/office/drawing/2014/main" id="{257D1916-0003-4880-9CCA-3D39A179D6F7}"/>
              </a:ext>
            </a:extLst>
          </p:cNvPr>
          <p:cNvSpPr>
            <a:spLocks noGrp="1"/>
          </p:cNvSpPr>
          <p:nvPr>
            <p:ph type="sldNum" sz="quarter" idx="12"/>
          </p:nvPr>
        </p:nvSpPr>
        <p:spPr/>
        <p:txBody>
          <a:bodyPr/>
          <a:lstStyle/>
          <a:p>
            <a:fld id="{17F0B86A-3B10-4477-8AC6-12E7D7B5209B}" type="slidenum">
              <a:rPr lang="zh-CN" altLang="en-US" smtClean="0"/>
              <a:t>41</a:t>
            </a:fld>
            <a:endParaRPr lang="zh-CN" altLang="en-US"/>
          </a:p>
        </p:txBody>
      </p:sp>
      <p:sp>
        <p:nvSpPr>
          <p:cNvPr id="7" name="文本框 6">
            <a:extLst>
              <a:ext uri="{FF2B5EF4-FFF2-40B4-BE49-F238E27FC236}">
                <a16:creationId xmlns:a16="http://schemas.microsoft.com/office/drawing/2014/main" id="{9B466023-8E44-43FE-B5A6-313C93D194E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9" name="图片 8">
            <a:extLst>
              <a:ext uri="{FF2B5EF4-FFF2-40B4-BE49-F238E27FC236}">
                <a16:creationId xmlns:a16="http://schemas.microsoft.com/office/drawing/2014/main" id="{434C702D-18FA-436A-970F-D2540DE557A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48655" y="1109261"/>
            <a:ext cx="3727287" cy="2840834"/>
          </a:xfrm>
          <a:prstGeom prst="rect">
            <a:avLst/>
          </a:prstGeom>
        </p:spPr>
      </p:pic>
      <p:pic>
        <p:nvPicPr>
          <p:cNvPr id="10" name="图片 9">
            <a:extLst>
              <a:ext uri="{FF2B5EF4-FFF2-40B4-BE49-F238E27FC236}">
                <a16:creationId xmlns:a16="http://schemas.microsoft.com/office/drawing/2014/main" id="{5B281CF7-24E9-453B-9F0B-C6D279C0724F}"/>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204297" y="4371063"/>
            <a:ext cx="2588181" cy="2231073"/>
          </a:xfrm>
          <a:prstGeom prst="rect">
            <a:avLst/>
          </a:prstGeom>
        </p:spPr>
      </p:pic>
    </p:spTree>
    <p:extLst>
      <p:ext uri="{BB962C8B-B14F-4D97-AF65-F5344CB8AC3E}">
        <p14:creationId xmlns:p14="http://schemas.microsoft.com/office/powerpoint/2010/main" val="181848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—4</a:t>
            </a:r>
            <a:r>
              <a:rPr lang="zh-CN" altLang="en-US" sz="2800" dirty="0"/>
              <a:t>、分布式机器学习中的通信加速技术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研究基于</a:t>
            </a:r>
            <a:r>
              <a:rPr lang="en-US" altLang="zh-CN" dirty="0"/>
              <a:t>FPGA</a:t>
            </a:r>
            <a:r>
              <a:rPr lang="zh-CN" altLang="en-US" dirty="0"/>
              <a:t>的分布式机器学习参数服务器和智能网卡，优化分布式机器学习的网络通信效率</a:t>
            </a:r>
            <a:endParaRPr lang="en-US" altLang="zh-CN" dirty="0"/>
          </a:p>
          <a:p>
            <a:pPr lvl="1"/>
            <a:r>
              <a:rPr lang="zh-CN" altLang="en-US" dirty="0"/>
              <a:t>在分布式机器学习中，计算节点需要频繁与参数服务器通信，以获取和更新当前的神经网络参数，目前往往由计算节点作为参数服务器</a:t>
            </a:r>
            <a:endParaRPr lang="en-US" altLang="zh-CN" dirty="0"/>
          </a:p>
          <a:p>
            <a:pPr lvl="1"/>
            <a:r>
              <a:rPr lang="zh-CN" altLang="en-US" dirty="0"/>
              <a:t>基于</a:t>
            </a:r>
            <a:r>
              <a:rPr lang="en-US" altLang="zh-CN" dirty="0"/>
              <a:t>FPGA</a:t>
            </a:r>
            <a:r>
              <a:rPr lang="zh-CN" altLang="en-US" dirty="0"/>
              <a:t>的参数服务器在数据回路延迟、网络负载等方面有明显优势</a:t>
            </a:r>
          </a:p>
        </p:txBody>
      </p:sp>
      <p:sp>
        <p:nvSpPr>
          <p:cNvPr id="2" name="灯片编号占位符 1">
            <a:extLst>
              <a:ext uri="{FF2B5EF4-FFF2-40B4-BE49-F238E27FC236}">
                <a16:creationId xmlns:a16="http://schemas.microsoft.com/office/drawing/2014/main" id="{0BAB1DD0-8EB1-4137-83CC-E529480D8CE8}"/>
              </a:ext>
            </a:extLst>
          </p:cNvPr>
          <p:cNvSpPr>
            <a:spLocks noGrp="1"/>
          </p:cNvSpPr>
          <p:nvPr>
            <p:ph type="sldNum" sz="quarter" idx="12"/>
          </p:nvPr>
        </p:nvSpPr>
        <p:spPr/>
        <p:txBody>
          <a:bodyPr/>
          <a:lstStyle/>
          <a:p>
            <a:fld id="{17F0B86A-3B10-4477-8AC6-12E7D7B5209B}" type="slidenum">
              <a:rPr lang="zh-CN" altLang="en-US" smtClean="0"/>
              <a:t>42</a:t>
            </a:fld>
            <a:endParaRPr lang="zh-CN" altLang="en-US"/>
          </a:p>
        </p:txBody>
      </p:sp>
      <p:sp>
        <p:nvSpPr>
          <p:cNvPr id="8" name="文本框 7">
            <a:extLst>
              <a:ext uri="{FF2B5EF4-FFF2-40B4-BE49-F238E27FC236}">
                <a16:creationId xmlns:a16="http://schemas.microsoft.com/office/drawing/2014/main" id="{F6BA7989-BF72-45BB-A78B-EEEB2924B181}"/>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
        <p:nvSpPr>
          <p:cNvPr id="5" name="矩形 4">
            <a:extLst>
              <a:ext uri="{FF2B5EF4-FFF2-40B4-BE49-F238E27FC236}">
                <a16:creationId xmlns:a16="http://schemas.microsoft.com/office/drawing/2014/main" id="{C5D3E9AA-7F97-4841-83C4-830F6E94B7B9}"/>
              </a:ext>
            </a:extLst>
          </p:cNvPr>
          <p:cNvSpPr/>
          <p:nvPr/>
        </p:nvSpPr>
        <p:spPr>
          <a:xfrm>
            <a:off x="4954617" y="3570670"/>
            <a:ext cx="2115932" cy="1721796"/>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zh-CN" altLang="en-US" dirty="0"/>
              <a:t>智能交换机</a:t>
            </a:r>
          </a:p>
        </p:txBody>
      </p:sp>
      <p:sp>
        <p:nvSpPr>
          <p:cNvPr id="6" name="矩形 5">
            <a:extLst>
              <a:ext uri="{FF2B5EF4-FFF2-40B4-BE49-F238E27FC236}">
                <a16:creationId xmlns:a16="http://schemas.microsoft.com/office/drawing/2014/main" id="{8BF3128B-95D1-402F-8066-17C7E8FB1B68}"/>
              </a:ext>
            </a:extLst>
          </p:cNvPr>
          <p:cNvSpPr/>
          <p:nvPr/>
        </p:nvSpPr>
        <p:spPr>
          <a:xfrm>
            <a:off x="5125493" y="3998687"/>
            <a:ext cx="1945055" cy="1293779"/>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zh-CN" altLang="en-US" dirty="0"/>
              <a:t>基于</a:t>
            </a:r>
            <a:r>
              <a:rPr lang="en-US" altLang="zh-CN" dirty="0"/>
              <a:t>FPGA</a:t>
            </a:r>
            <a:r>
              <a:rPr lang="zh-CN" altLang="en-US" dirty="0"/>
              <a:t>的参数服务器</a:t>
            </a:r>
          </a:p>
        </p:txBody>
      </p:sp>
      <p:sp>
        <p:nvSpPr>
          <p:cNvPr id="7" name="矩形 6">
            <a:extLst>
              <a:ext uri="{FF2B5EF4-FFF2-40B4-BE49-F238E27FC236}">
                <a16:creationId xmlns:a16="http://schemas.microsoft.com/office/drawing/2014/main" id="{13D983B3-A101-4E0E-9DC2-33360E03BFBD}"/>
              </a:ext>
            </a:extLst>
          </p:cNvPr>
          <p:cNvSpPr/>
          <p:nvPr/>
        </p:nvSpPr>
        <p:spPr>
          <a:xfrm>
            <a:off x="5883609" y="4776900"/>
            <a:ext cx="578152" cy="515566"/>
          </a:xfrm>
          <a:prstGeom prst="rect">
            <a:avLst/>
          </a:prstGeom>
        </p:spPr>
        <p:style>
          <a:lnRef idx="1">
            <a:schemeClr val="accent5"/>
          </a:lnRef>
          <a:fillRef idx="3">
            <a:schemeClr val="accent5"/>
          </a:fillRef>
          <a:effectRef idx="2">
            <a:schemeClr val="accent5"/>
          </a:effectRef>
          <a:fontRef idx="minor">
            <a:schemeClr val="lt1"/>
          </a:fontRef>
        </p:style>
        <p:txBody>
          <a:bodyPr lIns="36000" rIns="36000" rtlCol="0" anchor="ctr"/>
          <a:lstStyle/>
          <a:p>
            <a:pPr algn="ctr"/>
            <a:r>
              <a:rPr lang="en-US" altLang="zh-CN" sz="1400" dirty="0"/>
              <a:t>FPGA</a:t>
            </a:r>
            <a:r>
              <a:rPr lang="zh-CN" altLang="en-US" sz="1400" dirty="0"/>
              <a:t>核</a:t>
            </a:r>
          </a:p>
        </p:txBody>
      </p:sp>
      <p:sp>
        <p:nvSpPr>
          <p:cNvPr id="9" name="矩形 8">
            <a:extLst>
              <a:ext uri="{FF2B5EF4-FFF2-40B4-BE49-F238E27FC236}">
                <a16:creationId xmlns:a16="http://schemas.microsoft.com/office/drawing/2014/main" id="{CFC8738D-71A6-4AEF-831D-D9E14ECCA4A8}"/>
              </a:ext>
            </a:extLst>
          </p:cNvPr>
          <p:cNvSpPr/>
          <p:nvPr/>
        </p:nvSpPr>
        <p:spPr>
          <a:xfrm>
            <a:off x="5125494" y="4776900"/>
            <a:ext cx="578152" cy="515566"/>
          </a:xfrm>
          <a:prstGeom prst="rect">
            <a:avLst/>
          </a:prstGeom>
        </p:spPr>
        <p:style>
          <a:lnRef idx="1">
            <a:schemeClr val="accent5"/>
          </a:lnRef>
          <a:fillRef idx="3">
            <a:schemeClr val="accent5"/>
          </a:fillRef>
          <a:effectRef idx="2">
            <a:schemeClr val="accent5"/>
          </a:effectRef>
          <a:fontRef idx="minor">
            <a:schemeClr val="lt1"/>
          </a:fontRef>
        </p:style>
        <p:txBody>
          <a:bodyPr lIns="36000" rIns="36000" rtlCol="0" anchor="ctr"/>
          <a:lstStyle/>
          <a:p>
            <a:pPr algn="ctr"/>
            <a:r>
              <a:rPr lang="en-US" altLang="zh-CN" sz="1400" dirty="0"/>
              <a:t>FPGA</a:t>
            </a:r>
            <a:br>
              <a:rPr lang="en-US" altLang="zh-CN" sz="1400" dirty="0"/>
            </a:br>
            <a:r>
              <a:rPr lang="zh-CN" altLang="en-US" sz="1400" dirty="0"/>
              <a:t>内存</a:t>
            </a:r>
          </a:p>
        </p:txBody>
      </p:sp>
      <p:sp>
        <p:nvSpPr>
          <p:cNvPr id="10" name="矩形 9">
            <a:extLst>
              <a:ext uri="{FF2B5EF4-FFF2-40B4-BE49-F238E27FC236}">
                <a16:creationId xmlns:a16="http://schemas.microsoft.com/office/drawing/2014/main" id="{9FD57D32-5446-43FB-ACCD-307DAD64BBA8}"/>
              </a:ext>
            </a:extLst>
          </p:cNvPr>
          <p:cNvSpPr/>
          <p:nvPr/>
        </p:nvSpPr>
        <p:spPr>
          <a:xfrm>
            <a:off x="6641724" y="4776900"/>
            <a:ext cx="443586" cy="515566"/>
          </a:xfrm>
          <a:prstGeom prst="rect">
            <a:avLst/>
          </a:prstGeom>
        </p:spPr>
        <p:style>
          <a:lnRef idx="1">
            <a:schemeClr val="accent5"/>
          </a:lnRef>
          <a:fillRef idx="3">
            <a:schemeClr val="accent5"/>
          </a:fillRef>
          <a:effectRef idx="2">
            <a:schemeClr val="accent5"/>
          </a:effectRef>
          <a:fontRef idx="minor">
            <a:schemeClr val="lt1"/>
          </a:fontRef>
        </p:style>
        <p:txBody>
          <a:bodyPr lIns="36000" rIns="36000" rtlCol="0" anchor="ctr"/>
          <a:lstStyle/>
          <a:p>
            <a:pPr algn="ctr"/>
            <a:r>
              <a:rPr lang="zh-CN" altLang="en-US" sz="1400" dirty="0"/>
              <a:t>高速接口</a:t>
            </a:r>
          </a:p>
        </p:txBody>
      </p:sp>
      <p:sp>
        <p:nvSpPr>
          <p:cNvPr id="11" name="矩形 10">
            <a:extLst>
              <a:ext uri="{FF2B5EF4-FFF2-40B4-BE49-F238E27FC236}">
                <a16:creationId xmlns:a16="http://schemas.microsoft.com/office/drawing/2014/main" id="{3128536E-F72E-422E-8F3E-B4957F8FCCD0}"/>
              </a:ext>
            </a:extLst>
          </p:cNvPr>
          <p:cNvSpPr/>
          <p:nvPr/>
        </p:nvSpPr>
        <p:spPr>
          <a:xfrm>
            <a:off x="7736731" y="3541487"/>
            <a:ext cx="1186774" cy="175097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zh-CN" altLang="en-US" dirty="0"/>
              <a:t>计算节点</a:t>
            </a:r>
          </a:p>
        </p:txBody>
      </p:sp>
      <p:sp>
        <p:nvSpPr>
          <p:cNvPr id="15" name="矩形 14">
            <a:extLst>
              <a:ext uri="{FF2B5EF4-FFF2-40B4-BE49-F238E27FC236}">
                <a16:creationId xmlns:a16="http://schemas.microsoft.com/office/drawing/2014/main" id="{D3F2470C-CFE3-4E25-9C58-73FE46F43C62}"/>
              </a:ext>
            </a:extLst>
          </p:cNvPr>
          <p:cNvSpPr/>
          <p:nvPr/>
        </p:nvSpPr>
        <p:spPr>
          <a:xfrm>
            <a:off x="7736731" y="3998687"/>
            <a:ext cx="882306" cy="129377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基于</a:t>
            </a:r>
            <a:r>
              <a:rPr lang="en-US" altLang="zh-CN" dirty="0"/>
              <a:t>FPGA</a:t>
            </a:r>
            <a:r>
              <a:rPr lang="zh-CN" altLang="en-US" dirty="0"/>
              <a:t>的智能网卡</a:t>
            </a:r>
          </a:p>
        </p:txBody>
      </p:sp>
      <p:cxnSp>
        <p:nvCxnSpPr>
          <p:cNvPr id="17" name="直接箭头连接符 16">
            <a:extLst>
              <a:ext uri="{FF2B5EF4-FFF2-40B4-BE49-F238E27FC236}">
                <a16:creationId xmlns:a16="http://schemas.microsoft.com/office/drawing/2014/main" id="{D78BCE4C-A60C-4159-8BD3-AC8B1C633A98}"/>
              </a:ext>
            </a:extLst>
          </p:cNvPr>
          <p:cNvCxnSpPr>
            <a:cxnSpLocks/>
            <a:stCxn id="10" idx="3"/>
          </p:cNvCxnSpPr>
          <p:nvPr/>
        </p:nvCxnSpPr>
        <p:spPr>
          <a:xfrm>
            <a:off x="7085310" y="5034683"/>
            <a:ext cx="666182"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52BB70F-4692-4850-B4CD-53B5A8118F38}"/>
              </a:ext>
            </a:extLst>
          </p:cNvPr>
          <p:cNvSpPr txBox="1"/>
          <p:nvPr/>
        </p:nvSpPr>
        <p:spPr>
          <a:xfrm>
            <a:off x="7070549" y="4431568"/>
            <a:ext cx="593389" cy="584775"/>
          </a:xfrm>
          <a:prstGeom prst="rect">
            <a:avLst/>
          </a:prstGeom>
          <a:noFill/>
        </p:spPr>
        <p:txBody>
          <a:bodyPr wrap="square" rtlCol="0">
            <a:spAutoFit/>
          </a:bodyPr>
          <a:lstStyle/>
          <a:p>
            <a:r>
              <a:rPr lang="zh-CN" altLang="en-US" sz="1600" dirty="0"/>
              <a:t>压缩传输</a:t>
            </a:r>
          </a:p>
        </p:txBody>
      </p:sp>
      <p:cxnSp>
        <p:nvCxnSpPr>
          <p:cNvPr id="20" name="直接箭头连接符 19">
            <a:extLst>
              <a:ext uri="{FF2B5EF4-FFF2-40B4-BE49-F238E27FC236}">
                <a16:creationId xmlns:a16="http://schemas.microsoft.com/office/drawing/2014/main" id="{E5D5A87D-5A0B-4EF2-B942-ADDCEC96997F}"/>
              </a:ext>
            </a:extLst>
          </p:cNvPr>
          <p:cNvCxnSpPr>
            <a:stCxn id="10" idx="1"/>
            <a:endCxn id="7" idx="3"/>
          </p:cNvCxnSpPr>
          <p:nvPr/>
        </p:nvCxnSpPr>
        <p:spPr>
          <a:xfrm flipH="1">
            <a:off x="6461761" y="5034683"/>
            <a:ext cx="17996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a:extLst>
              <a:ext uri="{FF2B5EF4-FFF2-40B4-BE49-F238E27FC236}">
                <a16:creationId xmlns:a16="http://schemas.microsoft.com/office/drawing/2014/main" id="{5AE3813E-A19B-47E9-9259-C6EA9B5D1DC3}"/>
              </a:ext>
            </a:extLst>
          </p:cNvPr>
          <p:cNvCxnSpPr>
            <a:cxnSpLocks/>
            <a:stCxn id="7" idx="1"/>
            <a:endCxn id="9" idx="3"/>
          </p:cNvCxnSpPr>
          <p:nvPr/>
        </p:nvCxnSpPr>
        <p:spPr>
          <a:xfrm flipH="1">
            <a:off x="5703646" y="5034683"/>
            <a:ext cx="17996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52" name="文本框 51">
            <a:extLst>
              <a:ext uri="{FF2B5EF4-FFF2-40B4-BE49-F238E27FC236}">
                <a16:creationId xmlns:a16="http://schemas.microsoft.com/office/drawing/2014/main" id="{72728A98-5BCB-479C-856A-83C37FFAA560}"/>
              </a:ext>
            </a:extLst>
          </p:cNvPr>
          <p:cNvSpPr txBox="1"/>
          <p:nvPr/>
        </p:nvSpPr>
        <p:spPr>
          <a:xfrm>
            <a:off x="5125493" y="5405985"/>
            <a:ext cx="3871610" cy="1144728"/>
          </a:xfrm>
          <a:prstGeom prst="rect">
            <a:avLst/>
          </a:prstGeom>
          <a:noFill/>
        </p:spPr>
        <p:txBody>
          <a:bodyPr wrap="square" rtlCol="0">
            <a:noAutofit/>
          </a:bodyPr>
          <a:lstStyle/>
          <a:p>
            <a:pPr algn="ctr"/>
            <a:r>
              <a:rPr lang="zh-CN" altLang="en-US" dirty="0">
                <a:solidFill>
                  <a:srgbClr val="002060"/>
                </a:solidFill>
              </a:rPr>
              <a:t>基于</a:t>
            </a:r>
            <a:r>
              <a:rPr lang="en-US" altLang="zh-CN" dirty="0">
                <a:solidFill>
                  <a:srgbClr val="002060"/>
                </a:solidFill>
              </a:rPr>
              <a:t>FPGA</a:t>
            </a:r>
            <a:r>
              <a:rPr lang="zh-CN" altLang="en-US" dirty="0">
                <a:solidFill>
                  <a:srgbClr val="002060"/>
                </a:solidFill>
              </a:rPr>
              <a:t>的参数服务器</a:t>
            </a:r>
            <a:endParaRPr lang="en-US" altLang="zh-CN" dirty="0">
              <a:solidFill>
                <a:srgbClr val="002060"/>
              </a:solidFill>
            </a:endParaRPr>
          </a:p>
          <a:p>
            <a:pPr algn="ctr"/>
            <a:endParaRPr lang="en-US" altLang="zh-CN" sz="1100" dirty="0">
              <a:solidFill>
                <a:srgbClr val="002060"/>
              </a:solidFill>
            </a:endParaRPr>
          </a:p>
          <a:p>
            <a:pPr marL="285750" indent="-285750">
              <a:buFont typeface="Arial" panose="020B0604020202020204" pitchFamily="34" charset="0"/>
              <a:buChar char="•"/>
            </a:pPr>
            <a:r>
              <a:rPr lang="zh-CN" altLang="en-US" dirty="0">
                <a:solidFill>
                  <a:srgbClr val="002060"/>
                </a:solidFill>
              </a:rPr>
              <a:t>数据回路延迟：</a:t>
            </a:r>
            <a:r>
              <a:rPr lang="en-US" altLang="zh-CN" dirty="0">
                <a:solidFill>
                  <a:srgbClr val="002060"/>
                </a:solidFill>
              </a:rPr>
              <a:t>20μs</a:t>
            </a:r>
          </a:p>
          <a:p>
            <a:pPr marL="285750" indent="-285750">
              <a:buFont typeface="Arial" panose="020B0604020202020204" pitchFamily="34" charset="0"/>
              <a:buChar char="•"/>
            </a:pPr>
            <a:r>
              <a:rPr lang="zh-CN" altLang="en-US" dirty="0">
                <a:solidFill>
                  <a:srgbClr val="002060"/>
                </a:solidFill>
              </a:rPr>
              <a:t>网络通信负载：</a:t>
            </a:r>
            <a:r>
              <a:rPr lang="en-US" altLang="zh-CN" dirty="0">
                <a:solidFill>
                  <a:srgbClr val="002060"/>
                </a:solidFill>
              </a:rPr>
              <a:t>2</a:t>
            </a:r>
            <a:r>
              <a:rPr lang="zh-CN" altLang="en-US" dirty="0">
                <a:solidFill>
                  <a:srgbClr val="002060"/>
                </a:solidFill>
              </a:rPr>
              <a:t>次压缩传输</a:t>
            </a:r>
          </a:p>
        </p:txBody>
      </p:sp>
      <p:sp>
        <p:nvSpPr>
          <p:cNvPr id="35" name="矩形 34">
            <a:extLst>
              <a:ext uri="{FF2B5EF4-FFF2-40B4-BE49-F238E27FC236}">
                <a16:creationId xmlns:a16="http://schemas.microsoft.com/office/drawing/2014/main" id="{1D183F35-DAB4-45B4-908D-DB055B91268B}"/>
              </a:ext>
            </a:extLst>
          </p:cNvPr>
          <p:cNvSpPr/>
          <p:nvPr/>
        </p:nvSpPr>
        <p:spPr>
          <a:xfrm>
            <a:off x="3501959" y="3564184"/>
            <a:ext cx="1186774" cy="1721795"/>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zh-CN" altLang="en-US" dirty="0"/>
              <a:t>计算节点</a:t>
            </a:r>
          </a:p>
        </p:txBody>
      </p:sp>
      <p:sp>
        <p:nvSpPr>
          <p:cNvPr id="36" name="矩形 35">
            <a:extLst>
              <a:ext uri="{FF2B5EF4-FFF2-40B4-BE49-F238E27FC236}">
                <a16:creationId xmlns:a16="http://schemas.microsoft.com/office/drawing/2014/main" id="{8F8C79FA-C0DF-4E10-A72B-51671E08D28A}"/>
              </a:ext>
            </a:extLst>
          </p:cNvPr>
          <p:cNvSpPr/>
          <p:nvPr/>
        </p:nvSpPr>
        <p:spPr>
          <a:xfrm>
            <a:off x="3498551" y="4770414"/>
            <a:ext cx="882306" cy="5155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网卡</a:t>
            </a:r>
          </a:p>
        </p:txBody>
      </p:sp>
      <p:sp>
        <p:nvSpPr>
          <p:cNvPr id="37" name="矩形 36">
            <a:extLst>
              <a:ext uri="{FF2B5EF4-FFF2-40B4-BE49-F238E27FC236}">
                <a16:creationId xmlns:a16="http://schemas.microsoft.com/office/drawing/2014/main" id="{506A9C9A-40A2-4F3B-B9A2-89EEDFE31AA4}"/>
              </a:ext>
            </a:extLst>
          </p:cNvPr>
          <p:cNvSpPr/>
          <p:nvPr/>
        </p:nvSpPr>
        <p:spPr>
          <a:xfrm>
            <a:off x="209313" y="3535000"/>
            <a:ext cx="1757812" cy="175097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dirty="0"/>
              <a:t>参数服务器</a:t>
            </a:r>
          </a:p>
        </p:txBody>
      </p:sp>
      <p:sp>
        <p:nvSpPr>
          <p:cNvPr id="39" name="矩形 38">
            <a:extLst>
              <a:ext uri="{FF2B5EF4-FFF2-40B4-BE49-F238E27FC236}">
                <a16:creationId xmlns:a16="http://schemas.microsoft.com/office/drawing/2014/main" id="{B3351A3B-E675-4E13-B4B7-340B79161BB5}"/>
              </a:ext>
            </a:extLst>
          </p:cNvPr>
          <p:cNvSpPr/>
          <p:nvPr/>
        </p:nvSpPr>
        <p:spPr>
          <a:xfrm>
            <a:off x="2053049" y="3534999"/>
            <a:ext cx="1356170" cy="359927"/>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dirty="0"/>
              <a:t>交换机</a:t>
            </a:r>
          </a:p>
        </p:txBody>
      </p:sp>
      <p:sp>
        <p:nvSpPr>
          <p:cNvPr id="40" name="矩形 39">
            <a:extLst>
              <a:ext uri="{FF2B5EF4-FFF2-40B4-BE49-F238E27FC236}">
                <a16:creationId xmlns:a16="http://schemas.microsoft.com/office/drawing/2014/main" id="{7668FCCD-77B3-4692-B5D7-32F17781C245}"/>
              </a:ext>
            </a:extLst>
          </p:cNvPr>
          <p:cNvSpPr/>
          <p:nvPr/>
        </p:nvSpPr>
        <p:spPr>
          <a:xfrm>
            <a:off x="1067253" y="4358195"/>
            <a:ext cx="786165" cy="364788"/>
          </a:xfrm>
          <a:prstGeom prst="rect">
            <a:avLst/>
          </a:prstGeom>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1400" dirty="0"/>
              <a:t>内存</a:t>
            </a:r>
          </a:p>
        </p:txBody>
      </p:sp>
      <p:sp>
        <p:nvSpPr>
          <p:cNvPr id="41" name="矩形 40">
            <a:extLst>
              <a:ext uri="{FF2B5EF4-FFF2-40B4-BE49-F238E27FC236}">
                <a16:creationId xmlns:a16="http://schemas.microsoft.com/office/drawing/2014/main" id="{CB721F1E-99C5-4209-B44C-63B08ED55519}"/>
              </a:ext>
            </a:extLst>
          </p:cNvPr>
          <p:cNvSpPr/>
          <p:nvPr/>
        </p:nvSpPr>
        <p:spPr>
          <a:xfrm>
            <a:off x="1071817" y="4806873"/>
            <a:ext cx="781601" cy="364788"/>
          </a:xfrm>
          <a:prstGeom prst="rect">
            <a:avLst/>
          </a:prstGeom>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1400" dirty="0"/>
              <a:t>网卡</a:t>
            </a:r>
          </a:p>
        </p:txBody>
      </p:sp>
      <p:sp>
        <p:nvSpPr>
          <p:cNvPr id="42" name="矩形 41">
            <a:extLst>
              <a:ext uri="{FF2B5EF4-FFF2-40B4-BE49-F238E27FC236}">
                <a16:creationId xmlns:a16="http://schemas.microsoft.com/office/drawing/2014/main" id="{2B363143-516A-47ED-8A15-92AE9DB25883}"/>
              </a:ext>
            </a:extLst>
          </p:cNvPr>
          <p:cNvSpPr/>
          <p:nvPr/>
        </p:nvSpPr>
        <p:spPr>
          <a:xfrm>
            <a:off x="1071817" y="3909516"/>
            <a:ext cx="786166" cy="364788"/>
          </a:xfrm>
          <a:prstGeom prst="rect">
            <a:avLst/>
          </a:prstGeom>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en-US" altLang="zh-CN" sz="1400" dirty="0"/>
              <a:t>CPU</a:t>
            </a:r>
            <a:endParaRPr lang="zh-CN" altLang="en-US" sz="1400" dirty="0"/>
          </a:p>
        </p:txBody>
      </p:sp>
      <p:sp>
        <p:nvSpPr>
          <p:cNvPr id="44" name="箭头: 上下 43">
            <a:extLst>
              <a:ext uri="{FF2B5EF4-FFF2-40B4-BE49-F238E27FC236}">
                <a16:creationId xmlns:a16="http://schemas.microsoft.com/office/drawing/2014/main" id="{B2D7C761-2D79-42A7-AF1A-9D9D25A4458D}"/>
              </a:ext>
            </a:extLst>
          </p:cNvPr>
          <p:cNvSpPr/>
          <p:nvPr/>
        </p:nvSpPr>
        <p:spPr>
          <a:xfrm>
            <a:off x="296531" y="3894925"/>
            <a:ext cx="545722" cy="1377669"/>
          </a:xfrm>
          <a:prstGeom prst="upDownArrow">
            <a:avLst>
              <a:gd name="adj1" fmla="val 50000"/>
              <a:gd name="adj2" fmla="val 25045"/>
            </a:avLst>
          </a:prstGeom>
        </p:spPr>
        <p:style>
          <a:lnRef idx="1">
            <a:schemeClr val="accent3"/>
          </a:lnRef>
          <a:fillRef idx="3">
            <a:schemeClr val="accent3"/>
          </a:fillRef>
          <a:effectRef idx="2">
            <a:schemeClr val="accent3"/>
          </a:effectRef>
          <a:fontRef idx="minor">
            <a:schemeClr val="lt1"/>
          </a:fontRef>
        </p:style>
        <p:txBody>
          <a:bodyPr vert="eaVert" rtlCol="0" anchor="ctr"/>
          <a:lstStyle/>
          <a:p>
            <a:pPr algn="ctr"/>
            <a:r>
              <a:rPr lang="en-US" altLang="zh-CN" dirty="0"/>
              <a:t>PCIe</a:t>
            </a:r>
            <a:r>
              <a:rPr lang="zh-CN" altLang="en-US" dirty="0"/>
              <a:t>总线</a:t>
            </a:r>
          </a:p>
        </p:txBody>
      </p:sp>
      <p:cxnSp>
        <p:nvCxnSpPr>
          <p:cNvPr id="45" name="直接箭头连接符 44">
            <a:extLst>
              <a:ext uri="{FF2B5EF4-FFF2-40B4-BE49-F238E27FC236}">
                <a16:creationId xmlns:a16="http://schemas.microsoft.com/office/drawing/2014/main" id="{9E6B3D6B-6A6F-48F9-B329-DF3A8F3174D1}"/>
              </a:ext>
            </a:extLst>
          </p:cNvPr>
          <p:cNvCxnSpPr>
            <a:cxnSpLocks/>
            <a:stCxn id="42" idx="1"/>
          </p:cNvCxnSpPr>
          <p:nvPr/>
        </p:nvCxnSpPr>
        <p:spPr>
          <a:xfrm flipH="1">
            <a:off x="720049" y="4091910"/>
            <a:ext cx="351768"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6" name="直接箭头连接符 45">
            <a:extLst>
              <a:ext uri="{FF2B5EF4-FFF2-40B4-BE49-F238E27FC236}">
                <a16:creationId xmlns:a16="http://schemas.microsoft.com/office/drawing/2014/main" id="{B7A211E3-E159-4343-95F3-7E974B40F2A1}"/>
              </a:ext>
            </a:extLst>
          </p:cNvPr>
          <p:cNvCxnSpPr>
            <a:cxnSpLocks/>
            <a:stCxn id="40" idx="1"/>
          </p:cNvCxnSpPr>
          <p:nvPr/>
        </p:nvCxnSpPr>
        <p:spPr>
          <a:xfrm flipH="1">
            <a:off x="715485" y="4540589"/>
            <a:ext cx="351768"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8" name="直接箭头连接符 47">
            <a:extLst>
              <a:ext uri="{FF2B5EF4-FFF2-40B4-BE49-F238E27FC236}">
                <a16:creationId xmlns:a16="http://schemas.microsoft.com/office/drawing/2014/main" id="{67C44092-EECD-450A-87BD-293EAA699C78}"/>
              </a:ext>
            </a:extLst>
          </p:cNvPr>
          <p:cNvCxnSpPr>
            <a:cxnSpLocks/>
            <a:stCxn id="41" idx="1"/>
          </p:cNvCxnSpPr>
          <p:nvPr/>
        </p:nvCxnSpPr>
        <p:spPr>
          <a:xfrm flipH="1" flipV="1">
            <a:off x="715485" y="4989266"/>
            <a:ext cx="356332" cy="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0" name="连接符: 肘形 49">
            <a:extLst>
              <a:ext uri="{FF2B5EF4-FFF2-40B4-BE49-F238E27FC236}">
                <a16:creationId xmlns:a16="http://schemas.microsoft.com/office/drawing/2014/main" id="{AC30E3A5-A9CD-4664-A227-61BEFE6243F1}"/>
              </a:ext>
            </a:extLst>
          </p:cNvPr>
          <p:cNvCxnSpPr>
            <a:cxnSpLocks/>
            <a:endCxn id="41" idx="3"/>
          </p:cNvCxnSpPr>
          <p:nvPr/>
        </p:nvCxnSpPr>
        <p:spPr>
          <a:xfrm rot="5400000">
            <a:off x="1658561" y="4104375"/>
            <a:ext cx="1079749" cy="690034"/>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DFB5EA74-AF78-4FB6-AB57-885759B34077}"/>
              </a:ext>
            </a:extLst>
          </p:cNvPr>
          <p:cNvCxnSpPr>
            <a:cxnSpLocks/>
            <a:endCxn id="36" idx="1"/>
          </p:cNvCxnSpPr>
          <p:nvPr/>
        </p:nvCxnSpPr>
        <p:spPr>
          <a:xfrm rot="16200000" flipH="1">
            <a:off x="2628248" y="4157894"/>
            <a:ext cx="1162454" cy="578152"/>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ECA421D6-89D4-49A2-8F97-483977C24046}"/>
              </a:ext>
            </a:extLst>
          </p:cNvPr>
          <p:cNvSpPr txBox="1"/>
          <p:nvPr/>
        </p:nvSpPr>
        <p:spPr>
          <a:xfrm>
            <a:off x="569392" y="5399498"/>
            <a:ext cx="3871610" cy="1144728"/>
          </a:xfrm>
          <a:prstGeom prst="rect">
            <a:avLst/>
          </a:prstGeom>
          <a:noFill/>
        </p:spPr>
        <p:txBody>
          <a:bodyPr wrap="square" rtlCol="0">
            <a:noAutofit/>
          </a:bodyPr>
          <a:lstStyle/>
          <a:p>
            <a:pPr algn="ctr"/>
            <a:r>
              <a:rPr lang="zh-CN" altLang="en-US" dirty="0">
                <a:solidFill>
                  <a:srgbClr val="002060"/>
                </a:solidFill>
              </a:rPr>
              <a:t>基于计算节点的参数服务器</a:t>
            </a:r>
            <a:endParaRPr lang="en-US" altLang="zh-CN" dirty="0">
              <a:solidFill>
                <a:srgbClr val="002060"/>
              </a:solidFill>
            </a:endParaRPr>
          </a:p>
          <a:p>
            <a:pPr algn="ctr"/>
            <a:endParaRPr lang="en-US" altLang="zh-CN" sz="1100" dirty="0">
              <a:solidFill>
                <a:srgbClr val="002060"/>
              </a:solidFill>
            </a:endParaRPr>
          </a:p>
          <a:p>
            <a:pPr marL="285750" indent="-285750">
              <a:buFont typeface="Arial" panose="020B0604020202020204" pitchFamily="34" charset="0"/>
              <a:buChar char="•"/>
            </a:pPr>
            <a:r>
              <a:rPr lang="zh-CN" altLang="en-US" dirty="0">
                <a:solidFill>
                  <a:srgbClr val="002060"/>
                </a:solidFill>
              </a:rPr>
              <a:t>数据回路延迟：</a:t>
            </a:r>
            <a:r>
              <a:rPr lang="en-US" altLang="zh-CN" dirty="0">
                <a:solidFill>
                  <a:srgbClr val="002060"/>
                </a:solidFill>
              </a:rPr>
              <a:t>1ms</a:t>
            </a:r>
          </a:p>
          <a:p>
            <a:pPr marL="285750" indent="-285750">
              <a:buFont typeface="Arial" panose="020B0604020202020204" pitchFamily="34" charset="0"/>
              <a:buChar char="•"/>
            </a:pPr>
            <a:r>
              <a:rPr lang="zh-CN" altLang="en-US" dirty="0">
                <a:solidFill>
                  <a:srgbClr val="002060"/>
                </a:solidFill>
              </a:rPr>
              <a:t>网络通信负载：</a:t>
            </a:r>
            <a:r>
              <a:rPr lang="en-US" altLang="zh-CN" dirty="0">
                <a:solidFill>
                  <a:srgbClr val="002060"/>
                </a:solidFill>
              </a:rPr>
              <a:t>4</a:t>
            </a:r>
            <a:r>
              <a:rPr lang="zh-CN" altLang="en-US" dirty="0">
                <a:solidFill>
                  <a:srgbClr val="002060"/>
                </a:solidFill>
              </a:rPr>
              <a:t>次传输</a:t>
            </a:r>
          </a:p>
        </p:txBody>
      </p:sp>
    </p:spTree>
    <p:extLst>
      <p:ext uri="{BB962C8B-B14F-4D97-AF65-F5344CB8AC3E}">
        <p14:creationId xmlns:p14="http://schemas.microsoft.com/office/powerpoint/2010/main" val="2001925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—5</a:t>
            </a:r>
            <a:r>
              <a:rPr lang="zh-CN" altLang="en-US" sz="2800" dirty="0"/>
              <a:t>、大规模系统的可扩展性技术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pPr marL="0" indent="0">
              <a:buNone/>
            </a:pPr>
            <a:r>
              <a:rPr lang="zh-CN" altLang="en-US" dirty="0"/>
              <a:t>　　需要克服系统规模的不断扩大带来的严重</a:t>
            </a:r>
            <a:r>
              <a:rPr lang="en-US" altLang="zh-CN" dirty="0"/>
              <a:t>I/O</a:t>
            </a:r>
            <a:r>
              <a:rPr lang="zh-CN" altLang="en-US" dirty="0"/>
              <a:t>冲突和网络通信拥塞加剧问题：</a:t>
            </a:r>
            <a:endParaRPr lang="en-US" altLang="zh-CN" dirty="0"/>
          </a:p>
          <a:p>
            <a:r>
              <a:rPr lang="zh-CN" altLang="en-US" dirty="0"/>
              <a:t>首先研究</a:t>
            </a:r>
            <a:r>
              <a:rPr lang="zh-CN" altLang="en-US" dirty="0">
                <a:solidFill>
                  <a:srgbClr val="C00000"/>
                </a:solidFill>
              </a:rPr>
              <a:t>面向高并发访问的文件系统数据布局</a:t>
            </a:r>
            <a:r>
              <a:rPr lang="zh-CN" altLang="en-US" dirty="0"/>
              <a:t>技术，降低多进程访问文件系统时存储节点上发生的</a:t>
            </a:r>
            <a:r>
              <a:rPr lang="en-US" altLang="zh-CN" dirty="0"/>
              <a:t>IO</a:t>
            </a:r>
            <a:r>
              <a:rPr lang="zh-CN" altLang="en-US" dirty="0"/>
              <a:t>干扰问题</a:t>
            </a:r>
            <a:endParaRPr lang="en-US" altLang="zh-CN" dirty="0"/>
          </a:p>
          <a:p>
            <a:r>
              <a:rPr lang="zh-CN" altLang="en-US" dirty="0"/>
              <a:t>研究</a:t>
            </a:r>
            <a:r>
              <a:rPr lang="zh-CN" altLang="en-US" dirty="0">
                <a:solidFill>
                  <a:srgbClr val="C00000"/>
                </a:solidFill>
              </a:rPr>
              <a:t>选择性数据缓存</a:t>
            </a:r>
            <a:r>
              <a:rPr lang="zh-CN" altLang="en-US" dirty="0"/>
              <a:t>技术，减少底层文件系统请求数，提高智能计算机</a:t>
            </a:r>
            <a:r>
              <a:rPr lang="en-US" altLang="zh-CN" dirty="0"/>
              <a:t>IO</a:t>
            </a:r>
            <a:r>
              <a:rPr lang="zh-CN" altLang="en-US" dirty="0"/>
              <a:t>系统性能</a:t>
            </a:r>
            <a:endParaRPr lang="en-US" altLang="zh-CN" dirty="0"/>
          </a:p>
          <a:p>
            <a:r>
              <a:rPr lang="zh-CN" altLang="en-US" dirty="0"/>
              <a:t>当应用进程数量特别巨大时（如超过</a:t>
            </a:r>
            <a:r>
              <a:rPr lang="en-US" altLang="zh-CN" dirty="0"/>
              <a:t>1</a:t>
            </a:r>
            <a:r>
              <a:rPr lang="zh-CN" altLang="en-US" dirty="0"/>
              <a:t>万），开发</a:t>
            </a:r>
            <a:r>
              <a:rPr lang="zh-CN" altLang="en-US" dirty="0">
                <a:solidFill>
                  <a:srgbClr val="C00000"/>
                </a:solidFill>
              </a:rPr>
              <a:t>基于代理的</a:t>
            </a:r>
            <a:r>
              <a:rPr lang="en-US" altLang="zh-CN" dirty="0">
                <a:solidFill>
                  <a:srgbClr val="C00000"/>
                </a:solidFill>
              </a:rPr>
              <a:t>I/O</a:t>
            </a:r>
            <a:r>
              <a:rPr lang="zh-CN" altLang="en-US" dirty="0">
                <a:solidFill>
                  <a:srgbClr val="C00000"/>
                </a:solidFill>
              </a:rPr>
              <a:t>转发</a:t>
            </a:r>
            <a:r>
              <a:rPr lang="zh-CN" altLang="en-US" dirty="0"/>
              <a:t>技术，进一步减少文件系统请求数来提高系统性能</a:t>
            </a:r>
          </a:p>
        </p:txBody>
      </p:sp>
      <p:sp>
        <p:nvSpPr>
          <p:cNvPr id="2" name="灯片编号占位符 1">
            <a:extLst>
              <a:ext uri="{FF2B5EF4-FFF2-40B4-BE49-F238E27FC236}">
                <a16:creationId xmlns:a16="http://schemas.microsoft.com/office/drawing/2014/main" id="{6C1CA3F7-99E5-46CB-A382-17ECF155A507}"/>
              </a:ext>
            </a:extLst>
          </p:cNvPr>
          <p:cNvSpPr>
            <a:spLocks noGrp="1"/>
          </p:cNvSpPr>
          <p:nvPr>
            <p:ph type="sldNum" sz="quarter" idx="12"/>
          </p:nvPr>
        </p:nvSpPr>
        <p:spPr/>
        <p:txBody>
          <a:bodyPr/>
          <a:lstStyle/>
          <a:p>
            <a:fld id="{17F0B86A-3B10-4477-8AC6-12E7D7B5209B}" type="slidenum">
              <a:rPr lang="zh-CN" altLang="en-US" smtClean="0"/>
              <a:t>43</a:t>
            </a:fld>
            <a:endParaRPr lang="zh-CN" altLang="en-US"/>
          </a:p>
        </p:txBody>
      </p:sp>
      <p:sp>
        <p:nvSpPr>
          <p:cNvPr id="8" name="文本框 7">
            <a:extLst>
              <a:ext uri="{FF2B5EF4-FFF2-40B4-BE49-F238E27FC236}">
                <a16:creationId xmlns:a16="http://schemas.microsoft.com/office/drawing/2014/main" id="{9E7B618F-F333-42A7-998C-C477C015BE2A}"/>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1250644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—5</a:t>
            </a:r>
            <a:r>
              <a:rPr lang="zh-CN" altLang="en-US" sz="2800" dirty="0"/>
              <a:t>、大规模系统的可扩展性技术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pPr>
              <a:lnSpc>
                <a:spcPct val="120000"/>
              </a:lnSpc>
            </a:pPr>
            <a:r>
              <a:rPr lang="zh-CN" altLang="en-US" dirty="0"/>
              <a:t>面向高并发访问的文件系统数据布局</a:t>
            </a:r>
            <a:endParaRPr lang="en-US" altLang="zh-CN" dirty="0"/>
          </a:p>
          <a:p>
            <a:pPr lvl="1">
              <a:lnSpc>
                <a:spcPct val="120000"/>
              </a:lnSpc>
            </a:pPr>
            <a:r>
              <a:rPr lang="zh-CN" altLang="en-US" dirty="0"/>
              <a:t>现有并行文件系统一般采用一维水平</a:t>
            </a:r>
            <a:r>
              <a:rPr lang="en-US" altLang="zh-CN" dirty="0"/>
              <a:t>1-DH</a:t>
            </a:r>
            <a:r>
              <a:rPr lang="zh-CN" altLang="en-US" dirty="0"/>
              <a:t>策略，按轮询方式将文件数据放置在多个节点上，单个节点要同时服务多个进程，</a:t>
            </a:r>
            <a:r>
              <a:rPr lang="en-US" altLang="zh-CN" dirty="0"/>
              <a:t>I/O</a:t>
            </a:r>
            <a:r>
              <a:rPr lang="zh-CN" altLang="en-US" dirty="0"/>
              <a:t>干扰问题突出</a:t>
            </a:r>
            <a:endParaRPr lang="en-US" altLang="zh-CN" dirty="0"/>
          </a:p>
          <a:p>
            <a:pPr lvl="1">
              <a:lnSpc>
                <a:spcPct val="120000"/>
              </a:lnSpc>
            </a:pPr>
            <a:r>
              <a:rPr lang="zh-CN" altLang="en-US" dirty="0"/>
              <a:t>本项目思路：将同一个进程的文件数据，尽可能放置到更少的节点之上</a:t>
            </a:r>
            <a:endParaRPr lang="en-US" altLang="zh-CN" dirty="0"/>
          </a:p>
          <a:p>
            <a:pPr lvl="2">
              <a:lnSpc>
                <a:spcPct val="120000"/>
              </a:lnSpc>
            </a:pPr>
            <a:r>
              <a:rPr lang="zh-CN" altLang="en-US" dirty="0">
                <a:solidFill>
                  <a:srgbClr val="C00000"/>
                </a:solidFill>
              </a:rPr>
              <a:t>一维垂直策略（</a:t>
            </a:r>
            <a:r>
              <a:rPr lang="en-US" altLang="zh-CN" dirty="0">
                <a:solidFill>
                  <a:srgbClr val="C00000"/>
                </a:solidFill>
              </a:rPr>
              <a:t>1-DV</a:t>
            </a:r>
            <a:r>
              <a:rPr lang="zh-CN" altLang="en-US" dirty="0">
                <a:solidFill>
                  <a:srgbClr val="C00000"/>
                </a:solidFill>
              </a:rPr>
              <a:t>）</a:t>
            </a:r>
            <a:r>
              <a:rPr lang="zh-CN" altLang="en-US" dirty="0"/>
              <a:t>：每个进程的数据只放置在一个存储节点上</a:t>
            </a:r>
            <a:endParaRPr lang="en-US" altLang="zh-CN" dirty="0"/>
          </a:p>
          <a:p>
            <a:pPr lvl="2">
              <a:lnSpc>
                <a:spcPct val="120000"/>
              </a:lnSpc>
            </a:pPr>
            <a:r>
              <a:rPr lang="zh-CN" altLang="en-US" dirty="0">
                <a:solidFill>
                  <a:srgbClr val="C00000"/>
                </a:solidFill>
              </a:rPr>
              <a:t>二维布局策略（</a:t>
            </a:r>
            <a:r>
              <a:rPr lang="en-US" altLang="zh-CN" dirty="0">
                <a:solidFill>
                  <a:srgbClr val="C00000"/>
                </a:solidFill>
              </a:rPr>
              <a:t>2-D</a:t>
            </a:r>
            <a:r>
              <a:rPr lang="zh-CN" altLang="en-US" dirty="0">
                <a:solidFill>
                  <a:srgbClr val="C00000"/>
                </a:solidFill>
              </a:rPr>
              <a:t>）</a:t>
            </a:r>
            <a:r>
              <a:rPr lang="zh-CN" altLang="en-US" dirty="0"/>
              <a:t>：每个进程的数据只放置在一部分存储节点上</a:t>
            </a:r>
            <a:endParaRPr lang="en-US" altLang="zh-CN" dirty="0"/>
          </a:p>
          <a:p>
            <a:pPr lvl="1">
              <a:lnSpc>
                <a:spcPct val="120000"/>
              </a:lnSpc>
            </a:pPr>
            <a:r>
              <a:rPr lang="zh-CN" altLang="en-US" dirty="0"/>
              <a:t>优化流程：</a:t>
            </a:r>
            <a:endParaRPr lang="en-US" altLang="zh-CN" dirty="0"/>
          </a:p>
          <a:p>
            <a:pPr lvl="2">
              <a:lnSpc>
                <a:spcPct val="120000"/>
              </a:lnSpc>
            </a:pPr>
            <a:r>
              <a:rPr lang="zh-CN" altLang="en-US" dirty="0"/>
              <a:t>建立不同数据布局下的</a:t>
            </a:r>
            <a:br>
              <a:rPr lang="en-US" altLang="zh-CN" dirty="0"/>
            </a:br>
            <a:r>
              <a:rPr lang="zh-CN" altLang="en-US" dirty="0"/>
              <a:t>数据访问成本模型</a:t>
            </a:r>
            <a:endParaRPr lang="en-US" altLang="zh-CN" dirty="0"/>
          </a:p>
          <a:p>
            <a:pPr lvl="2">
              <a:lnSpc>
                <a:spcPct val="120000"/>
              </a:lnSpc>
            </a:pPr>
            <a:r>
              <a:rPr lang="zh-CN" altLang="en-US" dirty="0"/>
              <a:t>根据应用访问模式和系</a:t>
            </a:r>
            <a:br>
              <a:rPr lang="en-US" altLang="zh-CN" dirty="0"/>
            </a:br>
            <a:r>
              <a:rPr lang="zh-CN" altLang="en-US" dirty="0"/>
              <a:t>统运行参数计算不同数</a:t>
            </a:r>
            <a:br>
              <a:rPr lang="en-US" altLang="zh-CN" dirty="0"/>
            </a:br>
            <a:r>
              <a:rPr lang="zh-CN" altLang="en-US" dirty="0"/>
              <a:t>据布局的数据访问成本</a:t>
            </a:r>
            <a:endParaRPr lang="en-US" altLang="zh-CN" dirty="0"/>
          </a:p>
          <a:p>
            <a:pPr lvl="2">
              <a:lnSpc>
                <a:spcPct val="120000"/>
              </a:lnSpc>
            </a:pPr>
            <a:r>
              <a:rPr lang="zh-CN" altLang="en-US" dirty="0"/>
              <a:t>选择访问成本最小的数</a:t>
            </a:r>
            <a:br>
              <a:rPr lang="en-US" altLang="zh-CN" dirty="0"/>
            </a:br>
            <a:r>
              <a:rPr lang="zh-CN" altLang="en-US" dirty="0"/>
              <a:t>据布局策略</a:t>
            </a:r>
          </a:p>
        </p:txBody>
      </p:sp>
      <p:sp>
        <p:nvSpPr>
          <p:cNvPr id="2" name="灯片编号占位符 1">
            <a:extLst>
              <a:ext uri="{FF2B5EF4-FFF2-40B4-BE49-F238E27FC236}">
                <a16:creationId xmlns:a16="http://schemas.microsoft.com/office/drawing/2014/main" id="{6C1CA3F7-99E5-46CB-A382-17ECF155A507}"/>
              </a:ext>
            </a:extLst>
          </p:cNvPr>
          <p:cNvSpPr>
            <a:spLocks noGrp="1"/>
          </p:cNvSpPr>
          <p:nvPr>
            <p:ph type="sldNum" sz="quarter" idx="12"/>
          </p:nvPr>
        </p:nvSpPr>
        <p:spPr/>
        <p:txBody>
          <a:bodyPr/>
          <a:lstStyle/>
          <a:p>
            <a:fld id="{17F0B86A-3B10-4477-8AC6-12E7D7B5209B}" type="slidenum">
              <a:rPr lang="zh-CN" altLang="en-US" smtClean="0"/>
              <a:t>44</a:t>
            </a:fld>
            <a:endParaRPr lang="zh-CN" altLang="en-US"/>
          </a:p>
        </p:txBody>
      </p:sp>
      <p:pic>
        <p:nvPicPr>
          <p:cNvPr id="5" name="Picture 1">
            <a:extLst>
              <a:ext uri="{FF2B5EF4-FFF2-40B4-BE49-F238E27FC236}">
                <a16:creationId xmlns:a16="http://schemas.microsoft.com/office/drawing/2014/main" id="{25C32D1E-C8FD-42DD-9EB6-B003BA597438}"/>
              </a:ext>
            </a:extLst>
          </p:cNvPr>
          <p:cNvPicPr/>
          <p:nvPr/>
        </p:nvPicPr>
        <p:blipFill>
          <a:blip r:embed="rId2" cstate="email">
            <a:extLst>
              <a:ext uri="{28A0092B-C50C-407E-A947-70E740481C1C}">
                <a14:useLocalDpi xmlns:a14="http://schemas.microsoft.com/office/drawing/2010/main"/>
              </a:ext>
            </a:extLst>
          </a:blip>
          <a:stretch>
            <a:fillRect/>
          </a:stretch>
        </p:blipFill>
        <p:spPr>
          <a:xfrm>
            <a:off x="3616036" y="3429000"/>
            <a:ext cx="5527964" cy="3020736"/>
          </a:xfrm>
          <a:prstGeom prst="rect">
            <a:avLst/>
          </a:prstGeom>
        </p:spPr>
      </p:pic>
      <p:sp>
        <p:nvSpPr>
          <p:cNvPr id="8" name="文本框 7">
            <a:extLst>
              <a:ext uri="{FF2B5EF4-FFF2-40B4-BE49-F238E27FC236}">
                <a16:creationId xmlns:a16="http://schemas.microsoft.com/office/drawing/2014/main" id="{5631B657-AB11-4137-B291-C989FFDBF511}"/>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32213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—5</a:t>
            </a:r>
            <a:r>
              <a:rPr lang="zh-CN" altLang="en-US" sz="2800" dirty="0"/>
              <a:t>、大规模系统的可扩展性技术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选择性数据缓存技术</a:t>
            </a:r>
            <a:endParaRPr lang="en-US" altLang="zh-CN" dirty="0"/>
          </a:p>
          <a:p>
            <a:pPr lvl="1"/>
            <a:r>
              <a:rPr lang="zh-CN" altLang="en-US" dirty="0"/>
              <a:t>在大规模智能计算机系统中，可能同时运行多个具有不同</a:t>
            </a:r>
            <a:r>
              <a:rPr lang="en-US" altLang="zh-CN" dirty="0"/>
              <a:t>I/O</a:t>
            </a:r>
            <a:r>
              <a:rPr lang="zh-CN" altLang="en-US" dirty="0"/>
              <a:t>并发度的应用，由于高并发度的</a:t>
            </a:r>
            <a:r>
              <a:rPr lang="en-US" altLang="zh-CN" dirty="0"/>
              <a:t>I/O</a:t>
            </a:r>
            <a:r>
              <a:rPr lang="zh-CN" altLang="en-US" dirty="0"/>
              <a:t>请求更容易降低存储系统性能，为了充分利用有限的缓存空间，缓存系统应该将不同应用的请求区分对待，即</a:t>
            </a:r>
            <a:r>
              <a:rPr lang="zh-CN" altLang="en-US" dirty="0">
                <a:solidFill>
                  <a:srgbClr val="C00000"/>
                </a:solidFill>
              </a:rPr>
              <a:t>优先缓存高并发访问应用的数据</a:t>
            </a:r>
            <a:r>
              <a:rPr lang="zh-CN" altLang="en-US" dirty="0"/>
              <a:t>来最大化系统性能</a:t>
            </a:r>
            <a:endParaRPr lang="en-US" altLang="zh-CN" dirty="0"/>
          </a:p>
          <a:p>
            <a:pPr lvl="1"/>
            <a:endParaRPr lang="zh-CN" altLang="en-US" dirty="0"/>
          </a:p>
        </p:txBody>
      </p:sp>
      <p:sp>
        <p:nvSpPr>
          <p:cNvPr id="2" name="灯片编号占位符 1">
            <a:extLst>
              <a:ext uri="{FF2B5EF4-FFF2-40B4-BE49-F238E27FC236}">
                <a16:creationId xmlns:a16="http://schemas.microsoft.com/office/drawing/2014/main" id="{6C1CA3F7-99E5-46CB-A382-17ECF155A507}"/>
              </a:ext>
            </a:extLst>
          </p:cNvPr>
          <p:cNvSpPr>
            <a:spLocks noGrp="1"/>
          </p:cNvSpPr>
          <p:nvPr>
            <p:ph type="sldNum" sz="quarter" idx="12"/>
          </p:nvPr>
        </p:nvSpPr>
        <p:spPr/>
        <p:txBody>
          <a:bodyPr/>
          <a:lstStyle/>
          <a:p>
            <a:fld id="{17F0B86A-3B10-4477-8AC6-12E7D7B5209B}" type="slidenum">
              <a:rPr lang="zh-CN" altLang="en-US" smtClean="0"/>
              <a:t>45</a:t>
            </a:fld>
            <a:endParaRPr lang="zh-CN" altLang="en-US"/>
          </a:p>
        </p:txBody>
      </p:sp>
      <p:sp>
        <p:nvSpPr>
          <p:cNvPr id="6" name="文本框 5">
            <a:extLst>
              <a:ext uri="{FF2B5EF4-FFF2-40B4-BE49-F238E27FC236}">
                <a16:creationId xmlns:a16="http://schemas.microsoft.com/office/drawing/2014/main" id="{632D23BF-18E7-49EF-BC71-AF7839B16B22}"/>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7" name="Picture 1">
            <a:extLst>
              <a:ext uri="{FF2B5EF4-FFF2-40B4-BE49-F238E27FC236}">
                <a16:creationId xmlns:a16="http://schemas.microsoft.com/office/drawing/2014/main" id="{9FA37573-B38B-40D1-AD28-BC8642A0AC9B}"/>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1656989" y="3085499"/>
            <a:ext cx="5830021" cy="3541805"/>
          </a:xfrm>
          <a:prstGeom prst="rect">
            <a:avLst/>
          </a:prstGeom>
          <a:noFill/>
          <a:ln>
            <a:noFill/>
          </a:ln>
        </p:spPr>
      </p:pic>
    </p:spTree>
    <p:extLst>
      <p:ext uri="{BB962C8B-B14F-4D97-AF65-F5344CB8AC3E}">
        <p14:creationId xmlns:p14="http://schemas.microsoft.com/office/powerpoint/2010/main" val="958811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—5</a:t>
            </a:r>
            <a:r>
              <a:rPr lang="zh-CN" altLang="en-US" sz="2800" dirty="0"/>
              <a:t>、大规模系统的可扩展性技术</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基于代理的</a:t>
            </a:r>
            <a:r>
              <a:rPr lang="en-US" altLang="zh-CN" dirty="0"/>
              <a:t>I/O</a:t>
            </a:r>
            <a:r>
              <a:rPr lang="zh-CN" altLang="en-US" dirty="0"/>
              <a:t>转发技术</a:t>
            </a:r>
            <a:endParaRPr lang="en-US" altLang="zh-CN" dirty="0"/>
          </a:p>
          <a:p>
            <a:pPr lvl="1"/>
            <a:r>
              <a:rPr lang="zh-CN" altLang="en-US" dirty="0"/>
              <a:t>随着计算机规模不停扩大，智能机计算节点数可能会增长到上万个，此时运行的进程数将远远大于存储节点数，若计算节点直接向存储节点发送</a:t>
            </a:r>
            <a:r>
              <a:rPr lang="en-US" altLang="zh-CN" dirty="0"/>
              <a:t>I/O</a:t>
            </a:r>
            <a:r>
              <a:rPr lang="zh-CN" altLang="en-US" dirty="0"/>
              <a:t>请求，将引发严重的</a:t>
            </a:r>
            <a:r>
              <a:rPr lang="en-US" altLang="zh-CN" dirty="0"/>
              <a:t>I/O</a:t>
            </a:r>
            <a:r>
              <a:rPr lang="zh-CN" altLang="en-US" dirty="0"/>
              <a:t>拥塞问题，为此在计算节点和文件系统之间设置专用的</a:t>
            </a:r>
            <a:r>
              <a:rPr lang="en-US" altLang="zh-CN" dirty="0"/>
              <a:t>I/O</a:t>
            </a:r>
            <a:r>
              <a:rPr lang="zh-CN" altLang="en-US" dirty="0"/>
              <a:t>节点转发层，实现</a:t>
            </a:r>
            <a:r>
              <a:rPr lang="en-US" altLang="zh-CN" dirty="0"/>
              <a:t>I/O</a:t>
            </a:r>
            <a:r>
              <a:rPr lang="zh-CN" altLang="en-US" dirty="0"/>
              <a:t>请求</a:t>
            </a:r>
            <a:r>
              <a:rPr lang="zh-CN" altLang="en-US" dirty="0">
                <a:solidFill>
                  <a:srgbClr val="C00000"/>
                </a:solidFill>
              </a:rPr>
              <a:t>从多到少</a:t>
            </a:r>
            <a:r>
              <a:rPr lang="zh-CN" altLang="en-US" dirty="0"/>
              <a:t>的适配</a:t>
            </a:r>
          </a:p>
        </p:txBody>
      </p:sp>
      <p:sp>
        <p:nvSpPr>
          <p:cNvPr id="2" name="灯片编号占位符 1">
            <a:extLst>
              <a:ext uri="{FF2B5EF4-FFF2-40B4-BE49-F238E27FC236}">
                <a16:creationId xmlns:a16="http://schemas.microsoft.com/office/drawing/2014/main" id="{6C1CA3F7-99E5-46CB-A382-17ECF155A507}"/>
              </a:ext>
            </a:extLst>
          </p:cNvPr>
          <p:cNvSpPr>
            <a:spLocks noGrp="1"/>
          </p:cNvSpPr>
          <p:nvPr>
            <p:ph type="sldNum" sz="quarter" idx="12"/>
          </p:nvPr>
        </p:nvSpPr>
        <p:spPr/>
        <p:txBody>
          <a:bodyPr/>
          <a:lstStyle/>
          <a:p>
            <a:fld id="{17F0B86A-3B10-4477-8AC6-12E7D7B5209B}" type="slidenum">
              <a:rPr lang="zh-CN" altLang="en-US" smtClean="0"/>
              <a:t>46</a:t>
            </a:fld>
            <a:endParaRPr lang="zh-CN" altLang="en-US"/>
          </a:p>
        </p:txBody>
      </p:sp>
      <p:sp>
        <p:nvSpPr>
          <p:cNvPr id="5" name="文本框 4">
            <a:extLst>
              <a:ext uri="{FF2B5EF4-FFF2-40B4-BE49-F238E27FC236}">
                <a16:creationId xmlns:a16="http://schemas.microsoft.com/office/drawing/2014/main" id="{CB8AD4C9-7CCD-4005-BE3F-1E28E9D3D2A6}"/>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pic>
        <p:nvPicPr>
          <p:cNvPr id="6" name="Picture 1">
            <a:extLst>
              <a:ext uri="{FF2B5EF4-FFF2-40B4-BE49-F238E27FC236}">
                <a16:creationId xmlns:a16="http://schemas.microsoft.com/office/drawing/2014/main" id="{2C853FF6-B126-4FE2-9FB9-83BA82F58B51}"/>
              </a:ext>
            </a:extLst>
          </p:cNvPr>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57781" y="3077554"/>
            <a:ext cx="7356125" cy="3583305"/>
          </a:xfrm>
          <a:prstGeom prst="rect">
            <a:avLst/>
          </a:prstGeom>
        </p:spPr>
      </p:pic>
    </p:spTree>
    <p:extLst>
      <p:ext uri="{BB962C8B-B14F-4D97-AF65-F5344CB8AC3E}">
        <p14:creationId xmlns:p14="http://schemas.microsoft.com/office/powerpoint/2010/main" val="1712765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—6</a:t>
            </a:r>
            <a:r>
              <a:rPr lang="zh-CN" altLang="en-US" sz="2800" dirty="0"/>
              <a:t>、自适应资源管理和任务调度器</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高可用系统资源监测</a:t>
            </a:r>
            <a:endParaRPr lang="en-US" altLang="zh-CN" dirty="0"/>
          </a:p>
          <a:p>
            <a:pPr lvl="1"/>
            <a:endParaRPr lang="zh-CN" altLang="en-US" dirty="0"/>
          </a:p>
        </p:txBody>
      </p:sp>
      <p:sp>
        <p:nvSpPr>
          <p:cNvPr id="2" name="灯片编号占位符 1">
            <a:extLst>
              <a:ext uri="{FF2B5EF4-FFF2-40B4-BE49-F238E27FC236}">
                <a16:creationId xmlns:a16="http://schemas.microsoft.com/office/drawing/2014/main" id="{2A08749F-A6EB-4B67-87FA-49F4A345A538}"/>
              </a:ext>
            </a:extLst>
          </p:cNvPr>
          <p:cNvSpPr>
            <a:spLocks noGrp="1"/>
          </p:cNvSpPr>
          <p:nvPr>
            <p:ph type="sldNum" sz="quarter" idx="12"/>
          </p:nvPr>
        </p:nvSpPr>
        <p:spPr/>
        <p:txBody>
          <a:bodyPr/>
          <a:lstStyle/>
          <a:p>
            <a:fld id="{17F0B86A-3B10-4477-8AC6-12E7D7B5209B}" type="slidenum">
              <a:rPr lang="zh-CN" altLang="en-US" smtClean="0"/>
              <a:t>47</a:t>
            </a:fld>
            <a:endParaRPr lang="zh-CN" altLang="en-US"/>
          </a:p>
        </p:txBody>
      </p:sp>
      <p:sp>
        <p:nvSpPr>
          <p:cNvPr id="6" name="文本框 5">
            <a:extLst>
              <a:ext uri="{FF2B5EF4-FFF2-40B4-BE49-F238E27FC236}">
                <a16:creationId xmlns:a16="http://schemas.microsoft.com/office/drawing/2014/main" id="{E7C7A651-658B-462B-9B6D-CF0257A36A09}"/>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
        <p:nvSpPr>
          <p:cNvPr id="5" name="Rectangle 4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949020029"/>
              </p:ext>
            </p:extLst>
          </p:nvPr>
        </p:nvGraphicFramePr>
        <p:xfrm>
          <a:off x="562113" y="1573818"/>
          <a:ext cx="8155858" cy="5029200"/>
        </p:xfrm>
        <a:graphic>
          <a:graphicData uri="http://schemas.openxmlformats.org/presentationml/2006/ole">
            <mc:AlternateContent xmlns:mc="http://schemas.openxmlformats.org/markup-compatibility/2006">
              <mc:Choice xmlns:v="urn:schemas-microsoft-com:vml" Requires="v">
                <p:oleObj spid="_x0000_s13481" name="Visio" r:id="rId3" imgW="10236019" imgH="6305681" progId="Visio.Drawing.11">
                  <p:embed/>
                </p:oleObj>
              </mc:Choice>
              <mc:Fallback>
                <p:oleObj name="Visio" r:id="rId3" imgW="10236019" imgH="6305681" progId="Visio.Drawing.11">
                  <p:embed/>
                  <p:pic>
                    <p:nvPicPr>
                      <p:cNvPr id="7" name="对象 6"/>
                      <p:cNvPicPr>
                        <a:picLocks noChangeAspect="1" noChangeArrowheads="1"/>
                      </p:cNvPicPr>
                      <p:nvPr/>
                    </p:nvPicPr>
                    <p:blipFill>
                      <a:blip r:embed="rId4"/>
                      <a:srcRect/>
                      <a:stretch>
                        <a:fillRect/>
                      </a:stretch>
                    </p:blipFill>
                    <p:spPr bwMode="auto">
                      <a:xfrm>
                        <a:off x="562113" y="1573818"/>
                        <a:ext cx="8155858" cy="5029200"/>
                      </a:xfrm>
                      <a:prstGeom prst="rect">
                        <a:avLst/>
                      </a:prstGeom>
                      <a:noFill/>
                    </p:spPr>
                  </p:pic>
                </p:oleObj>
              </mc:Fallback>
            </mc:AlternateContent>
          </a:graphicData>
        </a:graphic>
      </p:graphicFrame>
    </p:spTree>
    <p:extLst>
      <p:ext uri="{BB962C8B-B14F-4D97-AF65-F5344CB8AC3E}">
        <p14:creationId xmlns:p14="http://schemas.microsoft.com/office/powerpoint/2010/main" val="2353504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—6</a:t>
            </a:r>
            <a:r>
              <a:rPr lang="zh-CN" altLang="en-US" sz="2800" dirty="0"/>
              <a:t>、自适应资源管理和任务调度器</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en-US" dirty="0"/>
              <a:t>任务负载预测</a:t>
            </a:r>
            <a:endParaRPr lang="en-US" altLang="zh-CN" dirty="0"/>
          </a:p>
          <a:p>
            <a:pPr lvl="1"/>
            <a:r>
              <a:rPr lang="zh-CN" altLang="en-US" dirty="0"/>
              <a:t>由于系统负载处于不停的变化过程中，且资源调度过程存在一定的延时和开销，因此不能简单根据系统当前状态进行资源调度，还要考虑系统</a:t>
            </a:r>
            <a:r>
              <a:rPr lang="zh-CN" altLang="en-US" dirty="0">
                <a:solidFill>
                  <a:srgbClr val="C00000"/>
                </a:solidFill>
              </a:rPr>
              <a:t>未来一段时间的负载变化</a:t>
            </a:r>
            <a:endParaRPr lang="en-US" altLang="zh-CN" dirty="0">
              <a:solidFill>
                <a:srgbClr val="C00000"/>
              </a:solidFill>
            </a:endParaRPr>
          </a:p>
          <a:p>
            <a:pPr lvl="1"/>
            <a:r>
              <a:rPr lang="zh-CN" altLang="en-US" dirty="0"/>
              <a:t>通过监控模块获得历史数据，并对历史数据进行分析，建立</a:t>
            </a:r>
            <a:r>
              <a:rPr lang="zh-CN" altLang="en-US" dirty="0">
                <a:solidFill>
                  <a:srgbClr val="C00000"/>
                </a:solidFill>
              </a:rPr>
              <a:t>预测模型</a:t>
            </a:r>
            <a:r>
              <a:rPr lang="zh-CN" altLang="en-US" dirty="0"/>
              <a:t>，用来预测出下一段时间内资源数据变化的规律，负载预测算法包括：</a:t>
            </a:r>
            <a:endParaRPr lang="en-US" altLang="zh-CN" dirty="0"/>
          </a:p>
          <a:p>
            <a:pPr lvl="2"/>
            <a:r>
              <a:rPr lang="zh-CN" altLang="zh-CN" dirty="0">
                <a:solidFill>
                  <a:srgbClr val="C00000"/>
                </a:solidFill>
              </a:rPr>
              <a:t>神经网络法</a:t>
            </a:r>
            <a:r>
              <a:rPr lang="en-US" altLang="zh-CN" dirty="0">
                <a:solidFill>
                  <a:srgbClr val="C00000"/>
                </a:solidFill>
              </a:rPr>
              <a:t>BP-NN</a:t>
            </a:r>
            <a:r>
              <a:rPr lang="zh-CN" altLang="en-US" dirty="0"/>
              <a:t>：根据系统负载历史数据，通过神经网络对下一个时间窗口的系统负载进行预测，并与系统实际负载进行比较得出预测误差，调整神经网络权重，</a:t>
            </a:r>
            <a:r>
              <a:rPr lang="zh-CN" altLang="en-US" dirty="0">
                <a:solidFill>
                  <a:srgbClr val="C00000"/>
                </a:solidFill>
              </a:rPr>
              <a:t>提高预测准确度</a:t>
            </a:r>
            <a:endParaRPr lang="en-US" altLang="zh-CN" dirty="0">
              <a:solidFill>
                <a:srgbClr val="C00000"/>
              </a:solidFill>
            </a:endParaRPr>
          </a:p>
          <a:p>
            <a:pPr lvl="2"/>
            <a:r>
              <a:rPr lang="zh-CN" altLang="zh-CN" dirty="0">
                <a:solidFill>
                  <a:srgbClr val="C00000"/>
                </a:solidFill>
              </a:rPr>
              <a:t>时间序列法</a:t>
            </a:r>
            <a:r>
              <a:rPr lang="en-US" altLang="zh-CN" dirty="0">
                <a:solidFill>
                  <a:srgbClr val="C00000"/>
                </a:solidFill>
              </a:rPr>
              <a:t>EWMA</a:t>
            </a:r>
            <a:r>
              <a:rPr lang="zh-CN" altLang="en-US" dirty="0"/>
              <a:t>：经典的指数加权移动平均算法，加权系数随时间呈指数式递减，越靠近当前时刻的数值加权系数就越大，求得移动平均值，以此确定预测值。这种算法不需要保存过去所有的数值，</a:t>
            </a:r>
            <a:r>
              <a:rPr lang="zh-CN" altLang="en-US" dirty="0">
                <a:solidFill>
                  <a:srgbClr val="C00000"/>
                </a:solidFill>
              </a:rPr>
              <a:t>计算量显著减小</a:t>
            </a:r>
          </a:p>
        </p:txBody>
      </p:sp>
      <p:sp>
        <p:nvSpPr>
          <p:cNvPr id="2" name="灯片编号占位符 1">
            <a:extLst>
              <a:ext uri="{FF2B5EF4-FFF2-40B4-BE49-F238E27FC236}">
                <a16:creationId xmlns:a16="http://schemas.microsoft.com/office/drawing/2014/main" id="{2A08749F-A6EB-4B67-87FA-49F4A345A538}"/>
              </a:ext>
            </a:extLst>
          </p:cNvPr>
          <p:cNvSpPr>
            <a:spLocks noGrp="1"/>
          </p:cNvSpPr>
          <p:nvPr>
            <p:ph type="sldNum" sz="quarter" idx="12"/>
          </p:nvPr>
        </p:nvSpPr>
        <p:spPr/>
        <p:txBody>
          <a:bodyPr/>
          <a:lstStyle/>
          <a:p>
            <a:fld id="{17F0B86A-3B10-4477-8AC6-12E7D7B5209B}" type="slidenum">
              <a:rPr lang="zh-CN" altLang="en-US" smtClean="0"/>
              <a:t>48</a:t>
            </a:fld>
            <a:endParaRPr lang="zh-CN" altLang="en-US"/>
          </a:p>
        </p:txBody>
      </p:sp>
      <p:sp>
        <p:nvSpPr>
          <p:cNvPr id="6" name="文本框 5">
            <a:extLst>
              <a:ext uri="{FF2B5EF4-FFF2-40B4-BE49-F238E27FC236}">
                <a16:creationId xmlns:a16="http://schemas.microsoft.com/office/drawing/2014/main" id="{E7C7A651-658B-462B-9B6D-CF0257A36A09}"/>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860276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技术路线</a:t>
            </a:r>
            <a:r>
              <a:rPr lang="en-US" altLang="zh-CN" sz="2800" dirty="0"/>
              <a:t>—6</a:t>
            </a:r>
            <a:r>
              <a:rPr lang="zh-CN" altLang="en-US" sz="2800" dirty="0"/>
              <a:t>、自适应资源管理和任务调度器</a:t>
            </a:r>
            <a:endParaRPr lang="zh-CN" altLang="en-US" dirty="0"/>
          </a:p>
        </p:txBody>
      </p:sp>
      <p:sp>
        <p:nvSpPr>
          <p:cNvPr id="4" name="内容占位符 3">
            <a:extLst>
              <a:ext uri="{FF2B5EF4-FFF2-40B4-BE49-F238E27FC236}">
                <a16:creationId xmlns:a16="http://schemas.microsoft.com/office/drawing/2014/main" id="{4600898B-A156-4094-9CF3-BECE04A620A7}"/>
              </a:ext>
            </a:extLst>
          </p:cNvPr>
          <p:cNvSpPr>
            <a:spLocks noGrp="1"/>
          </p:cNvSpPr>
          <p:nvPr>
            <p:ph idx="1"/>
          </p:nvPr>
        </p:nvSpPr>
        <p:spPr/>
        <p:txBody>
          <a:bodyPr/>
          <a:lstStyle/>
          <a:p>
            <a:r>
              <a:rPr lang="zh-CN" altLang="zh-CN" dirty="0"/>
              <a:t>任务调度器和调度算法</a:t>
            </a:r>
            <a:endParaRPr lang="en-US" altLang="zh-CN" dirty="0"/>
          </a:p>
          <a:p>
            <a:pPr lvl="1"/>
            <a:r>
              <a:rPr lang="en-US" altLang="zh-CN" dirty="0"/>
              <a:t>Global Scheduler</a:t>
            </a:r>
            <a:r>
              <a:rPr lang="zh-CN" altLang="en-US" dirty="0"/>
              <a:t>负责统筹系统</a:t>
            </a:r>
            <a:r>
              <a:rPr lang="zh-CN" altLang="en-US" dirty="0">
                <a:solidFill>
                  <a:srgbClr val="C00000"/>
                </a:solidFill>
              </a:rPr>
              <a:t>全局调度</a:t>
            </a:r>
            <a:r>
              <a:rPr lang="zh-CN" altLang="en-US" dirty="0"/>
              <a:t>，根据任务所需资源情况是否分解任务，并确定物理节点；运行在每个物理节点的</a:t>
            </a:r>
            <a:r>
              <a:rPr lang="en-US" altLang="zh-CN" dirty="0"/>
              <a:t>Local Scheduler</a:t>
            </a:r>
            <a:r>
              <a:rPr lang="zh-CN" altLang="en-US" dirty="0"/>
              <a:t>实现</a:t>
            </a:r>
            <a:r>
              <a:rPr lang="zh-CN" altLang="en-US" dirty="0">
                <a:solidFill>
                  <a:srgbClr val="C00000"/>
                </a:solidFill>
              </a:rPr>
              <a:t>本节点调度</a:t>
            </a:r>
            <a:r>
              <a:rPr lang="zh-CN" altLang="en-US" dirty="0"/>
              <a:t>，两者协同完成人工智能应用的任务调度</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sp>
        <p:nvSpPr>
          <p:cNvPr id="2" name="灯片编号占位符 1">
            <a:extLst>
              <a:ext uri="{FF2B5EF4-FFF2-40B4-BE49-F238E27FC236}">
                <a16:creationId xmlns:a16="http://schemas.microsoft.com/office/drawing/2014/main" id="{2A08749F-A6EB-4B67-87FA-49F4A345A538}"/>
              </a:ext>
            </a:extLst>
          </p:cNvPr>
          <p:cNvSpPr>
            <a:spLocks noGrp="1"/>
          </p:cNvSpPr>
          <p:nvPr>
            <p:ph type="sldNum" sz="quarter" idx="12"/>
          </p:nvPr>
        </p:nvSpPr>
        <p:spPr/>
        <p:txBody>
          <a:bodyPr/>
          <a:lstStyle/>
          <a:p>
            <a:fld id="{17F0B86A-3B10-4477-8AC6-12E7D7B5209B}" type="slidenum">
              <a:rPr lang="zh-CN" altLang="en-US" smtClean="0"/>
              <a:t>49</a:t>
            </a:fld>
            <a:endParaRPr lang="zh-CN" altLang="en-US"/>
          </a:p>
        </p:txBody>
      </p:sp>
      <p:sp>
        <p:nvSpPr>
          <p:cNvPr id="6" name="文本框 5">
            <a:extLst>
              <a:ext uri="{FF2B5EF4-FFF2-40B4-BE49-F238E27FC236}">
                <a16:creationId xmlns:a16="http://schemas.microsoft.com/office/drawing/2014/main" id="{E7C7A651-658B-462B-9B6D-CF0257A36A09}"/>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nvGraphicFramePr>
        <p:xfrm>
          <a:off x="568036" y="2906644"/>
          <a:ext cx="5541819" cy="3847606"/>
        </p:xfrm>
        <a:graphic>
          <a:graphicData uri="http://schemas.openxmlformats.org/presentationml/2006/ole">
            <mc:AlternateContent xmlns:mc="http://schemas.openxmlformats.org/markup-compatibility/2006">
              <mc:Choice xmlns:v="urn:schemas-microsoft-com:vml" Requires="v">
                <p:oleObj spid="_x0000_s14505" name="Visio" r:id="rId3" imgW="4546074" imgH="3160922" progId="Visio.Drawing.11">
                  <p:embed/>
                </p:oleObj>
              </mc:Choice>
              <mc:Fallback>
                <p:oleObj name="Visio" r:id="rId3" imgW="4546074" imgH="3160922" progId="Visio.Drawing.11">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36" y="2906644"/>
                        <a:ext cx="5541819" cy="3847606"/>
                      </a:xfrm>
                      <a:prstGeom prst="rect">
                        <a:avLst/>
                      </a:prstGeom>
                      <a:noFill/>
                    </p:spPr>
                  </p:pic>
                </p:oleObj>
              </mc:Fallback>
            </mc:AlternateContent>
          </a:graphicData>
        </a:graphic>
      </p:graphicFrame>
      <p:sp>
        <p:nvSpPr>
          <p:cNvPr id="8" name="矩形 7"/>
          <p:cNvSpPr/>
          <p:nvPr/>
        </p:nvSpPr>
        <p:spPr>
          <a:xfrm>
            <a:off x="6109860" y="3105886"/>
            <a:ext cx="2729348" cy="2862322"/>
          </a:xfrm>
          <a:prstGeom prst="rect">
            <a:avLst/>
          </a:prstGeom>
        </p:spPr>
        <p:txBody>
          <a:bodyPr wrap="square">
            <a:spAutoFit/>
          </a:bodyPr>
          <a:lstStyle/>
          <a:p>
            <a:pPr lvl="1">
              <a:lnSpc>
                <a:spcPct val="150000"/>
              </a:lnSpc>
            </a:pPr>
            <a:r>
              <a:rPr lang="zh-CN" altLang="en-US" sz="2000" dirty="0">
                <a:solidFill>
                  <a:srgbClr val="002060"/>
                </a:solidFill>
              </a:rPr>
              <a:t>调度算法面向</a:t>
            </a:r>
            <a:r>
              <a:rPr lang="en-US" altLang="zh-CN" sz="2000" dirty="0">
                <a:solidFill>
                  <a:srgbClr val="002060"/>
                </a:solidFill>
              </a:rPr>
              <a:t>4</a:t>
            </a:r>
            <a:r>
              <a:rPr lang="zh-CN" altLang="en-US" sz="2000" dirty="0">
                <a:solidFill>
                  <a:srgbClr val="002060"/>
                </a:solidFill>
              </a:rPr>
              <a:t>类业务场景：</a:t>
            </a:r>
            <a:endParaRPr lang="en-US" altLang="zh-CN" sz="2000" dirty="0">
              <a:solidFill>
                <a:srgbClr val="002060"/>
              </a:solidFill>
            </a:endParaRPr>
          </a:p>
          <a:p>
            <a:pPr marL="800100" lvl="1" indent="-342900">
              <a:lnSpc>
                <a:spcPct val="150000"/>
              </a:lnSpc>
              <a:buFont typeface="Arial" pitchFamily="34" charset="0"/>
              <a:buChar char="•"/>
            </a:pPr>
            <a:r>
              <a:rPr lang="zh-CN" altLang="zh-CN" sz="2000" dirty="0">
                <a:solidFill>
                  <a:srgbClr val="002060"/>
                </a:solidFill>
              </a:rPr>
              <a:t>初始放置</a:t>
            </a:r>
            <a:endParaRPr lang="en-US" altLang="zh-CN" sz="2000" dirty="0">
              <a:solidFill>
                <a:srgbClr val="002060"/>
              </a:solidFill>
            </a:endParaRPr>
          </a:p>
          <a:p>
            <a:pPr marL="800100" lvl="1" indent="-342900">
              <a:lnSpc>
                <a:spcPct val="150000"/>
              </a:lnSpc>
              <a:buFont typeface="Arial" pitchFamily="34" charset="0"/>
              <a:buChar char="•"/>
            </a:pPr>
            <a:r>
              <a:rPr lang="zh-CN" altLang="zh-CN" sz="2000" dirty="0">
                <a:solidFill>
                  <a:srgbClr val="002060"/>
                </a:solidFill>
              </a:rPr>
              <a:t>热点解除</a:t>
            </a:r>
            <a:endParaRPr lang="en-US" altLang="zh-CN" sz="2000" dirty="0">
              <a:solidFill>
                <a:srgbClr val="002060"/>
              </a:solidFill>
            </a:endParaRPr>
          </a:p>
          <a:p>
            <a:pPr marL="800100" lvl="1" indent="-342900">
              <a:lnSpc>
                <a:spcPct val="150000"/>
              </a:lnSpc>
              <a:buFont typeface="Arial" pitchFamily="34" charset="0"/>
              <a:buChar char="•"/>
            </a:pPr>
            <a:r>
              <a:rPr lang="zh-CN" altLang="zh-CN" sz="2000" dirty="0">
                <a:solidFill>
                  <a:srgbClr val="002060"/>
                </a:solidFill>
              </a:rPr>
              <a:t>负载均衡</a:t>
            </a:r>
            <a:endParaRPr lang="en-US" altLang="zh-CN" sz="2000" dirty="0">
              <a:solidFill>
                <a:srgbClr val="002060"/>
              </a:solidFill>
            </a:endParaRPr>
          </a:p>
          <a:p>
            <a:pPr marL="800100" lvl="1" indent="-342900">
              <a:lnSpc>
                <a:spcPct val="150000"/>
              </a:lnSpc>
              <a:buFont typeface="Arial" pitchFamily="34" charset="0"/>
              <a:buChar char="•"/>
            </a:pPr>
            <a:r>
              <a:rPr lang="zh-CN" altLang="en-US" sz="2000" dirty="0">
                <a:solidFill>
                  <a:srgbClr val="002060"/>
                </a:solidFill>
              </a:rPr>
              <a:t>节省能耗</a:t>
            </a:r>
            <a:endParaRPr lang="en-US" altLang="zh-CN" sz="2000" dirty="0">
              <a:solidFill>
                <a:srgbClr val="002060"/>
              </a:solidFill>
            </a:endParaRPr>
          </a:p>
        </p:txBody>
      </p:sp>
    </p:spTree>
    <p:extLst>
      <p:ext uri="{BB962C8B-B14F-4D97-AF65-F5344CB8AC3E}">
        <p14:creationId xmlns:p14="http://schemas.microsoft.com/office/powerpoint/2010/main" val="398796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C8C33-59D4-48AC-8ADB-E8D8E3013113}"/>
              </a:ext>
            </a:extLst>
          </p:cNvPr>
          <p:cNvSpPr>
            <a:spLocks noGrp="1"/>
          </p:cNvSpPr>
          <p:nvPr>
            <p:ph type="title"/>
          </p:nvPr>
        </p:nvSpPr>
        <p:spPr/>
        <p:txBody>
          <a:bodyPr/>
          <a:lstStyle/>
          <a:p>
            <a:r>
              <a:rPr lang="zh-CN" altLang="en-US" dirty="0"/>
              <a:t>问题与挑战</a:t>
            </a:r>
          </a:p>
        </p:txBody>
      </p:sp>
      <p:sp>
        <p:nvSpPr>
          <p:cNvPr id="3" name="内容占位符 2">
            <a:extLst>
              <a:ext uri="{FF2B5EF4-FFF2-40B4-BE49-F238E27FC236}">
                <a16:creationId xmlns:a16="http://schemas.microsoft.com/office/drawing/2014/main" id="{420894C5-FB66-4989-8DFD-596F56629026}"/>
              </a:ext>
            </a:extLst>
          </p:cNvPr>
          <p:cNvSpPr>
            <a:spLocks noGrp="1"/>
          </p:cNvSpPr>
          <p:nvPr>
            <p:ph idx="1"/>
          </p:nvPr>
        </p:nvSpPr>
        <p:spPr/>
        <p:txBody>
          <a:bodyPr/>
          <a:lstStyle/>
          <a:p>
            <a:r>
              <a:rPr lang="zh-CN" altLang="en-US" dirty="0"/>
              <a:t>随着人工智能应用的进一步复杂化，算力短缺的历史又一次重复，</a:t>
            </a:r>
            <a:r>
              <a:rPr lang="en-US" altLang="zh-CN" dirty="0"/>
              <a:t>CPU+GPU</a:t>
            </a:r>
            <a:r>
              <a:rPr lang="zh-CN" altLang="en-US" dirty="0"/>
              <a:t>的硬件架构在两个方面遇到了极大的挑战：</a:t>
            </a:r>
            <a:endParaRPr lang="en-US" altLang="zh-CN" dirty="0"/>
          </a:p>
          <a:p>
            <a:pPr lvl="1"/>
            <a:r>
              <a:rPr lang="en-US" altLang="zh-CN" dirty="0"/>
              <a:t>1</a:t>
            </a:r>
            <a:r>
              <a:rPr lang="zh-CN" altLang="en-US" dirty="0"/>
              <a:t>、复杂模型的训练和应用：人工智能应用的算力需求提升了</a:t>
            </a:r>
            <a:r>
              <a:rPr lang="en-US" altLang="zh-CN" dirty="0">
                <a:solidFill>
                  <a:srgbClr val="C00000"/>
                </a:solidFill>
              </a:rPr>
              <a:t>30</a:t>
            </a:r>
            <a:r>
              <a:rPr lang="zh-CN" altLang="en-US" dirty="0">
                <a:solidFill>
                  <a:srgbClr val="C00000"/>
                </a:solidFill>
              </a:rPr>
              <a:t>万倍</a:t>
            </a:r>
          </a:p>
        </p:txBody>
      </p:sp>
      <p:sp>
        <p:nvSpPr>
          <p:cNvPr id="5" name="灯片编号占位符 4">
            <a:extLst>
              <a:ext uri="{FF2B5EF4-FFF2-40B4-BE49-F238E27FC236}">
                <a16:creationId xmlns:a16="http://schemas.microsoft.com/office/drawing/2014/main" id="{F1BD654E-69AA-485B-807D-11C730BFC368}"/>
              </a:ext>
            </a:extLst>
          </p:cNvPr>
          <p:cNvSpPr>
            <a:spLocks noGrp="1"/>
          </p:cNvSpPr>
          <p:nvPr>
            <p:ph type="sldNum" sz="quarter" idx="12"/>
          </p:nvPr>
        </p:nvSpPr>
        <p:spPr/>
        <p:txBody>
          <a:bodyPr/>
          <a:lstStyle/>
          <a:p>
            <a:fld id="{17F0B86A-3B10-4477-8AC6-12E7D7B5209B}" type="slidenum">
              <a:rPr lang="zh-CN" altLang="en-US" smtClean="0"/>
              <a:t>5</a:t>
            </a:fld>
            <a:endParaRPr lang="zh-CN" altLang="en-US"/>
          </a:p>
        </p:txBody>
      </p:sp>
      <p:pic>
        <p:nvPicPr>
          <p:cNvPr id="4" name="内容占位符 3" descr="Image result for alexnet to alphazero">
            <a:extLst>
              <a:ext uri="{FF2B5EF4-FFF2-40B4-BE49-F238E27FC236}">
                <a16:creationId xmlns:a16="http://schemas.microsoft.com/office/drawing/2014/main" id="{C6E739E0-44FA-4CC9-A8CA-FB6DA567B42A}"/>
              </a:ext>
            </a:extLst>
          </p:cNvPr>
          <p:cNvPicPr>
            <a:picLocks/>
          </p:cNvPicPr>
          <p:nvPr/>
        </p:nvPicPr>
        <p:blipFill rotWithShape="1">
          <a:blip r:embed="rId2" cstate="email">
            <a:extLst>
              <a:ext uri="{28A0092B-C50C-407E-A947-70E740481C1C}">
                <a14:useLocalDpi xmlns:a14="http://schemas.microsoft.com/office/drawing/2010/main"/>
              </a:ext>
            </a:extLst>
          </a:blip>
          <a:srcRect/>
          <a:stretch/>
        </p:blipFill>
        <p:spPr bwMode="auto">
          <a:xfrm>
            <a:off x="1326198" y="2355273"/>
            <a:ext cx="6491604" cy="4272029"/>
          </a:xfrm>
          <a:prstGeom prst="rect">
            <a:avLst/>
          </a:prstGeom>
          <a:noFill/>
          <a:ln>
            <a:noFill/>
          </a:ln>
        </p:spPr>
      </p:pic>
    </p:spTree>
    <p:extLst>
      <p:ext uri="{BB962C8B-B14F-4D97-AF65-F5344CB8AC3E}">
        <p14:creationId xmlns:p14="http://schemas.microsoft.com/office/powerpoint/2010/main" val="3490822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74D09-756A-4E9B-BDD9-DBC70A23A981}"/>
              </a:ext>
            </a:extLst>
          </p:cNvPr>
          <p:cNvSpPr>
            <a:spLocks noGrp="1"/>
          </p:cNvSpPr>
          <p:nvPr>
            <p:ph type="title"/>
          </p:nvPr>
        </p:nvSpPr>
        <p:spPr/>
        <p:txBody>
          <a:bodyPr/>
          <a:lstStyle/>
          <a:p>
            <a:r>
              <a:rPr lang="zh-CN" altLang="en-US" dirty="0"/>
              <a:t>创新点</a:t>
            </a:r>
          </a:p>
        </p:txBody>
      </p:sp>
      <p:sp>
        <p:nvSpPr>
          <p:cNvPr id="3" name="内容占位符 2">
            <a:extLst>
              <a:ext uri="{FF2B5EF4-FFF2-40B4-BE49-F238E27FC236}">
                <a16:creationId xmlns:a16="http://schemas.microsoft.com/office/drawing/2014/main" id="{DF071FC4-97CC-498A-847C-133E841BCE05}"/>
              </a:ext>
            </a:extLst>
          </p:cNvPr>
          <p:cNvSpPr>
            <a:spLocks noGrp="1"/>
          </p:cNvSpPr>
          <p:nvPr>
            <p:ph idx="1"/>
          </p:nvPr>
        </p:nvSpPr>
        <p:spPr/>
        <p:txBody>
          <a:bodyPr/>
          <a:lstStyle/>
          <a:p>
            <a:pPr marL="514350" indent="-514350">
              <a:buSzPct val="100000"/>
              <a:buFont typeface="+mj-ea"/>
              <a:buAutoNum type="ea1JpnChsDbPeriod"/>
            </a:pPr>
            <a:r>
              <a:rPr lang="zh-CN" altLang="en-US" sz="2000" dirty="0"/>
              <a:t>研发一台</a:t>
            </a:r>
            <a:r>
              <a:rPr lang="zh-CN" altLang="en-US" sz="2000" dirty="0">
                <a:solidFill>
                  <a:srgbClr val="C00000"/>
                </a:solidFill>
              </a:rPr>
              <a:t>可重构</a:t>
            </a:r>
            <a:r>
              <a:rPr lang="zh-CN" altLang="en-US" sz="2000" dirty="0"/>
              <a:t>、</a:t>
            </a:r>
            <a:r>
              <a:rPr lang="zh-CN" altLang="en-US" sz="2000" dirty="0">
                <a:solidFill>
                  <a:srgbClr val="C00000"/>
                </a:solidFill>
              </a:rPr>
              <a:t>可扩展</a:t>
            </a:r>
            <a:r>
              <a:rPr lang="zh-CN" altLang="en-US" sz="2000" dirty="0"/>
              <a:t>的通用架构智能计算机，并且基于应用感知和可配置、可重构特性，</a:t>
            </a:r>
            <a:r>
              <a:rPr lang="zh-CN" altLang="en-US" sz="2000" dirty="0">
                <a:solidFill>
                  <a:srgbClr val="C00000"/>
                </a:solidFill>
              </a:rPr>
              <a:t>面向特定应用进行优化</a:t>
            </a:r>
            <a:r>
              <a:rPr lang="zh-CN" altLang="en-US" sz="2000" dirty="0"/>
              <a:t>，可重构成为最适合该应用的计算机</a:t>
            </a:r>
            <a:endParaRPr lang="en-US" altLang="zh-CN" sz="2000" dirty="0"/>
          </a:p>
          <a:p>
            <a:pPr marL="514350" indent="-514350">
              <a:buSzPct val="100000"/>
              <a:buFont typeface="+mj-ea"/>
              <a:buAutoNum type="ea1JpnChsDbPeriod"/>
            </a:pPr>
            <a:r>
              <a:rPr lang="zh-CN" altLang="en-US" sz="2000" dirty="0"/>
              <a:t>提出了</a:t>
            </a:r>
            <a:r>
              <a:rPr lang="zh-CN" altLang="en-US" sz="2000" dirty="0">
                <a:solidFill>
                  <a:srgbClr val="C00000"/>
                </a:solidFill>
              </a:rPr>
              <a:t>基于</a:t>
            </a:r>
            <a:r>
              <a:rPr lang="en-US" altLang="zh-CN" sz="2000" dirty="0">
                <a:solidFill>
                  <a:srgbClr val="C00000"/>
                </a:solidFill>
              </a:rPr>
              <a:t>FPGA</a:t>
            </a:r>
            <a:r>
              <a:rPr lang="zh-CN" altLang="en-US" sz="2000" dirty="0">
                <a:solidFill>
                  <a:srgbClr val="C00000"/>
                </a:solidFill>
              </a:rPr>
              <a:t>的新型计算模型动态可重构实现方法</a:t>
            </a:r>
            <a:r>
              <a:rPr lang="zh-CN" altLang="en-US" sz="2000" dirty="0"/>
              <a:t>，将新型计算模型通过转编器统一为标准的编码，利用</a:t>
            </a:r>
            <a:r>
              <a:rPr lang="en-US" altLang="zh-CN" sz="2000" dirty="0"/>
              <a:t>FPGA</a:t>
            </a:r>
            <a:r>
              <a:rPr lang="zh-CN" altLang="en-US" sz="2000" dirty="0"/>
              <a:t>硬件综合器自动产生</a:t>
            </a:r>
            <a:r>
              <a:rPr lang="en-US" altLang="zh-CN" sz="2000" dirty="0"/>
              <a:t>FPGA</a:t>
            </a:r>
            <a:r>
              <a:rPr lang="zh-CN" altLang="en-US" sz="2000" dirty="0"/>
              <a:t>的模拟实现，作为新型智能计算机环境的处理器对应用进行加速</a:t>
            </a:r>
          </a:p>
          <a:p>
            <a:pPr marL="514350" indent="-514350">
              <a:buSzPct val="100000"/>
              <a:buFont typeface="+mj-ea"/>
              <a:buAutoNum type="ea1JpnChsDbPeriod"/>
            </a:pPr>
            <a:r>
              <a:rPr lang="zh-CN" altLang="en-US" sz="2000" dirty="0"/>
              <a:t>提出了一种</a:t>
            </a:r>
            <a:r>
              <a:rPr lang="zh-CN" altLang="en-US" sz="2000" dirty="0">
                <a:solidFill>
                  <a:srgbClr val="C00000"/>
                </a:solidFill>
              </a:rPr>
              <a:t>异构深度多层存储系统结构</a:t>
            </a:r>
            <a:r>
              <a:rPr lang="zh-CN" altLang="en-US" sz="2000" dirty="0"/>
              <a:t>和相关数据管理技术，通过在智能计算机系统中增加多层异构存储硬件和开发支持多层多方向数据存储和移动的软件系统，解决人工智能应用的</a:t>
            </a:r>
            <a:r>
              <a:rPr lang="en-US" altLang="zh-CN" sz="2000" dirty="0"/>
              <a:t>I/O</a:t>
            </a:r>
            <a:r>
              <a:rPr lang="zh-CN" altLang="en-US" sz="2000" dirty="0"/>
              <a:t>瓶颈问题。</a:t>
            </a:r>
            <a:endParaRPr lang="en-US" altLang="zh-CN" sz="2000" dirty="0"/>
          </a:p>
          <a:p>
            <a:pPr marL="514350" indent="-514350">
              <a:buSzPct val="100000"/>
              <a:buFont typeface="+mj-ea"/>
              <a:buAutoNum type="ea1JpnChsDbPeriod"/>
            </a:pPr>
            <a:r>
              <a:rPr lang="zh-CN" altLang="en-US" sz="2000" dirty="0"/>
              <a:t>提出了</a:t>
            </a:r>
            <a:r>
              <a:rPr lang="zh-CN" altLang="en-US" sz="2000" dirty="0">
                <a:solidFill>
                  <a:srgbClr val="C00000"/>
                </a:solidFill>
              </a:rPr>
              <a:t>基于</a:t>
            </a:r>
            <a:r>
              <a:rPr lang="en-US" altLang="zh-CN" sz="2000" dirty="0">
                <a:solidFill>
                  <a:srgbClr val="C00000"/>
                </a:solidFill>
              </a:rPr>
              <a:t>FPGA</a:t>
            </a:r>
            <a:r>
              <a:rPr lang="zh-CN" altLang="en-US" sz="2000" dirty="0">
                <a:solidFill>
                  <a:srgbClr val="C00000"/>
                </a:solidFill>
              </a:rPr>
              <a:t>的分布式深度学习参数服务器</a:t>
            </a:r>
            <a:r>
              <a:rPr lang="zh-CN" altLang="en-US" sz="2000" dirty="0"/>
              <a:t>，利用</a:t>
            </a:r>
            <a:r>
              <a:rPr lang="en-US" altLang="zh-CN" sz="2000" dirty="0"/>
              <a:t>FPGA</a:t>
            </a:r>
            <a:r>
              <a:rPr lang="zh-CN" altLang="en-US" sz="2000" dirty="0"/>
              <a:t>数据回路较短的优势降低深度学习参数访问延时，并通过将参数服务器集成到智能交换机，减少了计算节点与参数服务器之间的网络通信开销。</a:t>
            </a:r>
            <a:endParaRPr lang="en-US" altLang="zh-CN" sz="2000" dirty="0"/>
          </a:p>
        </p:txBody>
      </p:sp>
      <p:sp>
        <p:nvSpPr>
          <p:cNvPr id="4" name="灯片编号占位符 3">
            <a:extLst>
              <a:ext uri="{FF2B5EF4-FFF2-40B4-BE49-F238E27FC236}">
                <a16:creationId xmlns:a16="http://schemas.microsoft.com/office/drawing/2014/main" id="{19583F52-ADDE-4BDD-AFB1-C1784474F0F3}"/>
              </a:ext>
            </a:extLst>
          </p:cNvPr>
          <p:cNvSpPr>
            <a:spLocks noGrp="1"/>
          </p:cNvSpPr>
          <p:nvPr>
            <p:ph type="sldNum" sz="quarter" idx="12"/>
          </p:nvPr>
        </p:nvSpPr>
        <p:spPr/>
        <p:txBody>
          <a:bodyPr/>
          <a:lstStyle/>
          <a:p>
            <a:fld id="{17F0B86A-3B10-4477-8AC6-12E7D7B5209B}" type="slidenum">
              <a:rPr lang="zh-CN" altLang="en-US" smtClean="0"/>
              <a:t>50</a:t>
            </a:fld>
            <a:endParaRPr lang="zh-CN" altLang="en-US"/>
          </a:p>
        </p:txBody>
      </p:sp>
      <p:sp>
        <p:nvSpPr>
          <p:cNvPr id="6" name="文本框 5">
            <a:extLst>
              <a:ext uri="{FF2B5EF4-FFF2-40B4-BE49-F238E27FC236}">
                <a16:creationId xmlns:a16="http://schemas.microsoft.com/office/drawing/2014/main" id="{A1D087F5-95F8-4F39-847A-242AD776740C}"/>
              </a:ext>
            </a:extLst>
          </p:cNvPr>
          <p:cNvSpPr txBox="1"/>
          <p:nvPr/>
        </p:nvSpPr>
        <p:spPr>
          <a:xfrm>
            <a:off x="8402782" y="2860"/>
            <a:ext cx="741218" cy="307777"/>
          </a:xfrm>
          <a:prstGeom prst="rect">
            <a:avLst/>
          </a:prstGeom>
          <a:noFill/>
        </p:spPr>
        <p:txBody>
          <a:bodyPr wrap="square" rtlCol="0" anchor="ctr">
            <a:spAutoFit/>
          </a:bodyPr>
          <a:lstStyle/>
          <a:p>
            <a:pPr algn="ctr"/>
            <a:r>
              <a:rPr lang="zh-CN" altLang="en-US" sz="1400" dirty="0">
                <a:solidFill>
                  <a:srgbClr val="C00000"/>
                </a:solidFill>
              </a:rPr>
              <a:t>课题一</a:t>
            </a:r>
          </a:p>
        </p:txBody>
      </p:sp>
    </p:spTree>
    <p:extLst>
      <p:ext uri="{BB962C8B-B14F-4D97-AF65-F5344CB8AC3E}">
        <p14:creationId xmlns:p14="http://schemas.microsoft.com/office/powerpoint/2010/main" val="711987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B20D-82EC-4305-B8AA-AB3F7DF0BB7B}"/>
              </a:ext>
            </a:extLst>
          </p:cNvPr>
          <p:cNvSpPr>
            <a:spLocks noGrp="1"/>
          </p:cNvSpPr>
          <p:nvPr>
            <p:ph type="title"/>
          </p:nvPr>
        </p:nvSpPr>
        <p:spPr/>
        <p:txBody>
          <a:bodyPr/>
          <a:lstStyle/>
          <a:p>
            <a:r>
              <a:rPr lang="zh-CN" altLang="en-US" dirty="0"/>
              <a:t>预期成果与指标</a:t>
            </a:r>
          </a:p>
        </p:txBody>
      </p:sp>
      <p:sp>
        <p:nvSpPr>
          <p:cNvPr id="3" name="内容占位符 2">
            <a:extLst>
              <a:ext uri="{FF2B5EF4-FFF2-40B4-BE49-F238E27FC236}">
                <a16:creationId xmlns:a16="http://schemas.microsoft.com/office/drawing/2014/main" id="{FE1AABB1-175A-4DDD-8FA0-520C465ADEAE}"/>
              </a:ext>
            </a:extLst>
          </p:cNvPr>
          <p:cNvSpPr>
            <a:spLocks noGrp="1"/>
          </p:cNvSpPr>
          <p:nvPr>
            <p:ph idx="1"/>
          </p:nvPr>
        </p:nvSpPr>
        <p:spPr/>
        <p:txBody>
          <a:bodyPr/>
          <a:lstStyle/>
          <a:p>
            <a:pPr>
              <a:lnSpc>
                <a:spcPct val="150000"/>
              </a:lnSpc>
            </a:pPr>
            <a:r>
              <a:rPr lang="zh-CN" altLang="en-US" dirty="0"/>
              <a:t>项目前两年为第一期，后三年为第二期</a:t>
            </a:r>
            <a:endParaRPr lang="en-US" altLang="zh-CN" dirty="0"/>
          </a:p>
          <a:p>
            <a:pPr>
              <a:lnSpc>
                <a:spcPct val="150000"/>
              </a:lnSpc>
            </a:pPr>
            <a:r>
              <a:rPr lang="zh-CN" altLang="en-US" dirty="0"/>
              <a:t>本项目第一阶段（前两年）将形成以下成果：</a:t>
            </a:r>
            <a:endParaRPr lang="en-US" altLang="zh-CN" dirty="0"/>
          </a:p>
          <a:p>
            <a:pPr lvl="1">
              <a:lnSpc>
                <a:spcPct val="150000"/>
              </a:lnSpc>
            </a:pPr>
            <a:r>
              <a:rPr lang="zh-CN" altLang="en-US" dirty="0"/>
              <a:t>研发完成</a:t>
            </a:r>
            <a:r>
              <a:rPr lang="zh-CN" altLang="en-US" dirty="0">
                <a:solidFill>
                  <a:srgbClr val="C00000"/>
                </a:solidFill>
              </a:rPr>
              <a:t>面向新一代人工智能的智能计算机系统</a:t>
            </a:r>
            <a:r>
              <a:rPr lang="zh-CN" altLang="en-US" dirty="0"/>
              <a:t>样机集群一套，规模</a:t>
            </a:r>
            <a:r>
              <a:rPr lang="en-US" altLang="zh-CN" dirty="0"/>
              <a:t>48</a:t>
            </a:r>
            <a:r>
              <a:rPr lang="zh-CN" altLang="en-US" dirty="0"/>
              <a:t>个计算节点、</a:t>
            </a:r>
            <a:r>
              <a:rPr lang="en-US" altLang="zh-CN" dirty="0"/>
              <a:t>32</a:t>
            </a:r>
            <a:r>
              <a:rPr lang="zh-CN" altLang="en-US" dirty="0"/>
              <a:t>个存储节点，提出评测基准集并通过测试</a:t>
            </a:r>
          </a:p>
          <a:p>
            <a:pPr lvl="1">
              <a:lnSpc>
                <a:spcPct val="150000"/>
              </a:lnSpc>
            </a:pPr>
            <a:r>
              <a:rPr lang="zh-CN" altLang="en-US" dirty="0"/>
              <a:t>发表学术论文</a:t>
            </a:r>
            <a:r>
              <a:rPr lang="en-US" altLang="zh-CN" dirty="0"/>
              <a:t>5</a:t>
            </a:r>
            <a:r>
              <a:rPr lang="zh-CN" altLang="en-US" dirty="0"/>
              <a:t>篇，申请发明专利</a:t>
            </a:r>
            <a:r>
              <a:rPr lang="en-US" altLang="zh-CN" dirty="0"/>
              <a:t>20</a:t>
            </a:r>
            <a:r>
              <a:rPr lang="zh-CN" altLang="en-US" dirty="0"/>
              <a:t>项</a:t>
            </a:r>
            <a:endParaRPr lang="en-US" altLang="zh-CN" dirty="0"/>
          </a:p>
          <a:p>
            <a:pPr>
              <a:lnSpc>
                <a:spcPct val="150000"/>
              </a:lnSpc>
            </a:pPr>
            <a:r>
              <a:rPr lang="zh-CN" altLang="en-US" dirty="0"/>
              <a:t>本项目第二阶段（后三年）将形成以下成果：</a:t>
            </a:r>
            <a:endParaRPr lang="en-US" altLang="zh-CN" dirty="0"/>
          </a:p>
          <a:p>
            <a:pPr lvl="1">
              <a:lnSpc>
                <a:spcPct val="150000"/>
              </a:lnSpc>
            </a:pPr>
            <a:r>
              <a:rPr lang="zh-CN" altLang="en-US" dirty="0"/>
              <a:t>研发完成规模更大的</a:t>
            </a:r>
            <a:r>
              <a:rPr lang="zh-CN" altLang="en-US" dirty="0">
                <a:solidFill>
                  <a:srgbClr val="C00000"/>
                </a:solidFill>
              </a:rPr>
              <a:t>面向新一代人工智能的智能计算机系统</a:t>
            </a:r>
            <a:r>
              <a:rPr lang="zh-CN" altLang="en-US" dirty="0"/>
              <a:t>集群</a:t>
            </a:r>
            <a:endParaRPr lang="en-US" altLang="zh-CN" dirty="0"/>
          </a:p>
          <a:p>
            <a:pPr lvl="1">
              <a:lnSpc>
                <a:spcPct val="150000"/>
              </a:lnSpc>
            </a:pPr>
            <a:r>
              <a:rPr lang="zh-CN" altLang="en-US" dirty="0"/>
              <a:t>建成之江实验室智能计算基础设施</a:t>
            </a:r>
            <a:endParaRPr lang="en-US" altLang="zh-CN" dirty="0"/>
          </a:p>
          <a:p>
            <a:pPr lvl="1">
              <a:lnSpc>
                <a:spcPct val="150000"/>
              </a:lnSpc>
            </a:pPr>
            <a:r>
              <a:rPr lang="zh-CN" altLang="en-US" dirty="0"/>
              <a:t>发表学术论文</a:t>
            </a:r>
            <a:r>
              <a:rPr lang="en-US" altLang="zh-CN" dirty="0"/>
              <a:t>5</a:t>
            </a:r>
            <a:r>
              <a:rPr lang="zh-CN" altLang="en-US" dirty="0"/>
              <a:t>篇，申请发明专利</a:t>
            </a:r>
            <a:r>
              <a:rPr lang="en-US" altLang="zh-CN" dirty="0"/>
              <a:t>30</a:t>
            </a:r>
            <a:r>
              <a:rPr lang="zh-CN" altLang="en-US"/>
              <a:t>项</a:t>
            </a:r>
            <a:endParaRPr lang="zh-CN" altLang="en-US" dirty="0"/>
          </a:p>
          <a:p>
            <a:pPr>
              <a:lnSpc>
                <a:spcPct val="150000"/>
              </a:lnSpc>
            </a:pPr>
            <a:endParaRPr lang="zh-CN" altLang="en-US" dirty="0"/>
          </a:p>
        </p:txBody>
      </p:sp>
      <p:sp>
        <p:nvSpPr>
          <p:cNvPr id="4" name="灯片编号占位符 3">
            <a:extLst>
              <a:ext uri="{FF2B5EF4-FFF2-40B4-BE49-F238E27FC236}">
                <a16:creationId xmlns:a16="http://schemas.microsoft.com/office/drawing/2014/main" id="{304AE958-1AD6-43F5-9AF6-43AC990639C6}"/>
              </a:ext>
            </a:extLst>
          </p:cNvPr>
          <p:cNvSpPr>
            <a:spLocks noGrp="1"/>
          </p:cNvSpPr>
          <p:nvPr>
            <p:ph type="sldNum" sz="quarter" idx="12"/>
          </p:nvPr>
        </p:nvSpPr>
        <p:spPr/>
        <p:txBody>
          <a:bodyPr/>
          <a:lstStyle/>
          <a:p>
            <a:fld id="{17F0B86A-3B10-4477-8AC6-12E7D7B5209B}" type="slidenum">
              <a:rPr lang="zh-CN" altLang="en-US" smtClean="0"/>
              <a:t>51</a:t>
            </a:fld>
            <a:endParaRPr lang="zh-CN" altLang="en-US"/>
          </a:p>
        </p:txBody>
      </p:sp>
    </p:spTree>
    <p:extLst>
      <p:ext uri="{BB962C8B-B14F-4D97-AF65-F5344CB8AC3E}">
        <p14:creationId xmlns:p14="http://schemas.microsoft.com/office/powerpoint/2010/main" val="4256658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CC16D-4FB7-45BD-8F86-4B05E62D13FB}"/>
              </a:ext>
            </a:extLst>
          </p:cNvPr>
          <p:cNvSpPr>
            <a:spLocks noGrp="1"/>
          </p:cNvSpPr>
          <p:nvPr>
            <p:ph type="title"/>
          </p:nvPr>
        </p:nvSpPr>
        <p:spPr/>
        <p:txBody>
          <a:bodyPr/>
          <a:lstStyle/>
          <a:p>
            <a:r>
              <a:rPr lang="zh-CN" altLang="en-US" dirty="0"/>
              <a:t>智能计算机性能指标</a:t>
            </a:r>
          </a:p>
        </p:txBody>
      </p:sp>
      <p:sp>
        <p:nvSpPr>
          <p:cNvPr id="3" name="内容占位符 2">
            <a:extLst>
              <a:ext uri="{FF2B5EF4-FFF2-40B4-BE49-F238E27FC236}">
                <a16:creationId xmlns:a16="http://schemas.microsoft.com/office/drawing/2014/main" id="{849328D6-FDBA-439B-BD3D-5283A0774B49}"/>
              </a:ext>
            </a:extLst>
          </p:cNvPr>
          <p:cNvSpPr>
            <a:spLocks noGrp="1"/>
          </p:cNvSpPr>
          <p:nvPr>
            <p:ph idx="1"/>
          </p:nvPr>
        </p:nvSpPr>
        <p:spPr/>
        <p:txBody>
          <a:bodyPr/>
          <a:lstStyle/>
          <a:p>
            <a:r>
              <a:rPr lang="zh-CN" altLang="en-US" dirty="0"/>
              <a:t>研发的新型智能计算机对比最先进的</a:t>
            </a:r>
            <a:r>
              <a:rPr lang="en-US" altLang="zh-CN" dirty="0"/>
              <a:t>GPU</a:t>
            </a:r>
            <a:r>
              <a:rPr lang="zh-CN" altLang="en-US" dirty="0"/>
              <a:t>（</a:t>
            </a:r>
            <a:r>
              <a:rPr lang="en-US" altLang="zh-CN" dirty="0"/>
              <a:t>V100)</a:t>
            </a:r>
            <a:r>
              <a:rPr lang="zh-CN" altLang="en-US" dirty="0"/>
              <a:t>，以及基于该</a:t>
            </a:r>
            <a:r>
              <a:rPr lang="en-US" altLang="zh-CN" dirty="0"/>
              <a:t>GPU</a:t>
            </a:r>
            <a:r>
              <a:rPr lang="zh-CN" altLang="en-US" dirty="0"/>
              <a:t>最先进的服务器</a:t>
            </a:r>
            <a:r>
              <a:rPr lang="en-US" altLang="zh-CN" dirty="0"/>
              <a:t>Nvidia DGX-1</a:t>
            </a:r>
            <a:r>
              <a:rPr lang="zh-CN" altLang="en-US" dirty="0"/>
              <a:t>，在面向自然语言处理和图处理模型上具有</a:t>
            </a:r>
            <a:r>
              <a:rPr lang="en-US" altLang="zh-CN" dirty="0"/>
              <a:t>10-100</a:t>
            </a:r>
            <a:r>
              <a:rPr lang="zh-CN" altLang="en-US" dirty="0"/>
              <a:t>倍的性能提升</a:t>
            </a:r>
          </a:p>
        </p:txBody>
      </p:sp>
      <p:sp>
        <p:nvSpPr>
          <p:cNvPr id="4" name="灯片编号占位符 3">
            <a:extLst>
              <a:ext uri="{FF2B5EF4-FFF2-40B4-BE49-F238E27FC236}">
                <a16:creationId xmlns:a16="http://schemas.microsoft.com/office/drawing/2014/main" id="{935961AE-E9F6-4696-88C9-EDEF60BEF479}"/>
              </a:ext>
            </a:extLst>
          </p:cNvPr>
          <p:cNvSpPr>
            <a:spLocks noGrp="1"/>
          </p:cNvSpPr>
          <p:nvPr>
            <p:ph type="sldNum" sz="quarter" idx="12"/>
          </p:nvPr>
        </p:nvSpPr>
        <p:spPr/>
        <p:txBody>
          <a:bodyPr/>
          <a:lstStyle/>
          <a:p>
            <a:fld id="{17F0B86A-3B10-4477-8AC6-12E7D7B5209B}" type="slidenum">
              <a:rPr lang="zh-CN" altLang="en-US" smtClean="0"/>
              <a:t>52</a:t>
            </a:fld>
            <a:endParaRPr lang="zh-CN" altLang="en-US"/>
          </a:p>
        </p:txBody>
      </p:sp>
      <p:graphicFrame>
        <p:nvGraphicFramePr>
          <p:cNvPr id="5" name="表格 4">
            <a:extLst>
              <a:ext uri="{FF2B5EF4-FFF2-40B4-BE49-F238E27FC236}">
                <a16:creationId xmlns:a16="http://schemas.microsoft.com/office/drawing/2014/main" id="{B51D5FC3-6DAF-4359-AB41-506CEE04D7D5}"/>
              </a:ext>
            </a:extLst>
          </p:cNvPr>
          <p:cNvGraphicFramePr>
            <a:graphicFrameLocks noGrp="1"/>
          </p:cNvGraphicFramePr>
          <p:nvPr>
            <p:extLst>
              <p:ext uri="{D42A27DB-BD31-4B8C-83A1-F6EECF244321}">
                <p14:modId xmlns:p14="http://schemas.microsoft.com/office/powerpoint/2010/main" val="608107842"/>
              </p:ext>
            </p:extLst>
          </p:nvPr>
        </p:nvGraphicFramePr>
        <p:xfrm>
          <a:off x="370115" y="2880382"/>
          <a:ext cx="8403770" cy="3404302"/>
        </p:xfrm>
        <a:graphic>
          <a:graphicData uri="http://schemas.openxmlformats.org/drawingml/2006/table">
            <a:tbl>
              <a:tblPr firstRow="1" bandRow="1">
                <a:tableStyleId>{7DF18680-E054-41AD-8BC1-D1AEF772440D}</a:tableStyleId>
              </a:tblPr>
              <a:tblGrid>
                <a:gridCol w="1219201">
                  <a:extLst>
                    <a:ext uri="{9D8B030D-6E8A-4147-A177-3AD203B41FA5}">
                      <a16:colId xmlns:a16="http://schemas.microsoft.com/office/drawing/2014/main" val="925081185"/>
                    </a:ext>
                  </a:extLst>
                </a:gridCol>
                <a:gridCol w="1923142">
                  <a:extLst>
                    <a:ext uri="{9D8B030D-6E8A-4147-A177-3AD203B41FA5}">
                      <a16:colId xmlns:a16="http://schemas.microsoft.com/office/drawing/2014/main" val="3095528601"/>
                    </a:ext>
                  </a:extLst>
                </a:gridCol>
                <a:gridCol w="1168400">
                  <a:extLst>
                    <a:ext uri="{9D8B030D-6E8A-4147-A177-3AD203B41FA5}">
                      <a16:colId xmlns:a16="http://schemas.microsoft.com/office/drawing/2014/main" val="2033120292"/>
                    </a:ext>
                  </a:extLst>
                </a:gridCol>
                <a:gridCol w="2242458">
                  <a:extLst>
                    <a:ext uri="{9D8B030D-6E8A-4147-A177-3AD203B41FA5}">
                      <a16:colId xmlns:a16="http://schemas.microsoft.com/office/drawing/2014/main" val="3859543777"/>
                    </a:ext>
                  </a:extLst>
                </a:gridCol>
                <a:gridCol w="1850569">
                  <a:extLst>
                    <a:ext uri="{9D8B030D-6E8A-4147-A177-3AD203B41FA5}">
                      <a16:colId xmlns:a16="http://schemas.microsoft.com/office/drawing/2014/main" val="225005319"/>
                    </a:ext>
                  </a:extLst>
                </a:gridCol>
              </a:tblGrid>
              <a:tr h="706553">
                <a:tc>
                  <a:txBody>
                    <a:bodyPr/>
                    <a:lstStyle/>
                    <a:p>
                      <a:pPr marL="0" indent="0" algn="ctr" rtl="0" eaLnBrk="1" fontAlgn="t" latinLnBrk="0" hangingPunct="1">
                        <a:lnSpc>
                          <a:spcPct val="90000"/>
                        </a:lnSpc>
                        <a:spcBef>
                          <a:spcPts val="750"/>
                        </a:spcBef>
                        <a:spcAft>
                          <a:spcPts val="0"/>
                        </a:spcAft>
                      </a:pPr>
                      <a:r>
                        <a:rPr lang="zh-CN" altLang="en-US" sz="1600" u="none" strike="noStrike" kern="1200" dirty="0">
                          <a:effectLst/>
                        </a:rPr>
                        <a:t>模型</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zh-CN" altLang="en-US" sz="1600" u="none" strike="noStrike" kern="1200" dirty="0">
                          <a:effectLst/>
                        </a:rPr>
                        <a:t>计算规模</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sz="1600" u="none" strike="noStrike" kern="1200" dirty="0">
                          <a:effectLst/>
                        </a:rPr>
                        <a:t>V100 GPU</a:t>
                      </a:r>
                      <a:endParaRPr lang="en-US" altLang="zh-CN"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pt-BR" sz="1600" u="none" strike="noStrike" kern="1200" dirty="0">
                          <a:effectLst/>
                        </a:rPr>
                        <a:t>Nvidia DGX-1 (8 V100 GPU+NvLink)</a:t>
                      </a:r>
                      <a:endParaRPr lang="pt-BR" altLang="zh-CN"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zh-CN" altLang="en-US" sz="1600" u="none" strike="noStrike" kern="1200" dirty="0">
                          <a:effectLst/>
                        </a:rPr>
                        <a:t>新型智能计算机</a:t>
                      </a:r>
                      <a:endParaRPr lang="zh-CN" altLang="en-US" sz="1800" b="0" i="0" u="none" strike="noStrike" dirty="0">
                        <a:effectLst/>
                        <a:latin typeface="Arial" panose="020B0604020202020204" pitchFamily="34" charset="0"/>
                      </a:endParaRPr>
                    </a:p>
                  </a:txBody>
                  <a:tcPr anchor="ctr"/>
                </a:tc>
                <a:extLst>
                  <a:ext uri="{0D108BD9-81ED-4DB2-BD59-A6C34878D82A}">
                    <a16:rowId xmlns:a16="http://schemas.microsoft.com/office/drawing/2014/main" val="3240561543"/>
                  </a:ext>
                </a:extLst>
              </a:tr>
              <a:tr h="706553">
                <a:tc>
                  <a:txBody>
                    <a:bodyPr/>
                    <a:lstStyle/>
                    <a:p>
                      <a:pPr marL="0" indent="0" algn="ctr" rtl="0" eaLnBrk="1" fontAlgn="t" latinLnBrk="0" hangingPunct="1">
                        <a:lnSpc>
                          <a:spcPct val="90000"/>
                        </a:lnSpc>
                        <a:spcBef>
                          <a:spcPts val="750"/>
                        </a:spcBef>
                        <a:spcAft>
                          <a:spcPts val="0"/>
                        </a:spcAft>
                      </a:pPr>
                      <a:r>
                        <a:rPr lang="en-US" sz="1600" u="none" strike="noStrike" kern="1200">
                          <a:effectLst/>
                        </a:rPr>
                        <a:t>BERT</a:t>
                      </a:r>
                      <a:endParaRPr lang="en-US" altLang="zh-CN" sz="1800" b="0" i="0" u="none" strike="noStrike">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dirty="0">
                          <a:effectLst/>
                        </a:rPr>
                        <a:t>33</a:t>
                      </a:r>
                      <a:r>
                        <a:rPr lang="zh-CN" altLang="en-US" sz="1600" u="none" strike="noStrike" kern="1200" dirty="0">
                          <a:effectLst/>
                        </a:rPr>
                        <a:t>亿单词，</a:t>
                      </a:r>
                      <a:r>
                        <a:rPr lang="en-US" altLang="zh-CN" sz="1600" u="none" strike="noStrike" kern="1200" dirty="0">
                          <a:effectLst/>
                        </a:rPr>
                        <a:t>3</a:t>
                      </a:r>
                      <a:r>
                        <a:rPr lang="zh-CN" altLang="en-US" sz="1600" u="none" strike="noStrike" kern="1200" dirty="0">
                          <a:effectLst/>
                        </a:rPr>
                        <a:t>亿神经元参数</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dirty="0">
                          <a:effectLst/>
                        </a:rPr>
                        <a:t>1</a:t>
                      </a:r>
                      <a:r>
                        <a:rPr lang="zh-CN" altLang="en-US" sz="1600" u="none" strike="noStrike" kern="1200" dirty="0">
                          <a:effectLst/>
                        </a:rPr>
                        <a:t>年</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a:effectLst/>
                        </a:rPr>
                        <a:t>68</a:t>
                      </a:r>
                      <a:r>
                        <a:rPr lang="zh-CN" altLang="en-US" sz="1600" u="none" strike="noStrike" kern="1200">
                          <a:effectLst/>
                        </a:rPr>
                        <a:t>天</a:t>
                      </a:r>
                      <a:endParaRPr lang="zh-CN" altLang="en-US" sz="1800" b="0" i="0" u="none" strike="noStrike">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a:effectLst/>
                        </a:rPr>
                        <a:t>12</a:t>
                      </a:r>
                      <a:r>
                        <a:rPr lang="zh-CN" altLang="en-US" sz="1600" u="none" strike="noStrike" kern="1200">
                          <a:effectLst/>
                        </a:rPr>
                        <a:t>小时</a:t>
                      </a:r>
                      <a:endParaRPr lang="zh-CN" altLang="en-US" sz="1800" b="0" i="0" u="none" strike="noStrike">
                        <a:effectLst/>
                        <a:latin typeface="Arial" panose="020B0604020202020204" pitchFamily="34" charset="0"/>
                      </a:endParaRPr>
                    </a:p>
                  </a:txBody>
                  <a:tcPr anchor="ctr"/>
                </a:tc>
                <a:extLst>
                  <a:ext uri="{0D108BD9-81ED-4DB2-BD59-A6C34878D82A}">
                    <a16:rowId xmlns:a16="http://schemas.microsoft.com/office/drawing/2014/main" val="2905454856"/>
                  </a:ext>
                </a:extLst>
              </a:tr>
              <a:tr h="995598">
                <a:tc>
                  <a:txBody>
                    <a:bodyPr/>
                    <a:lstStyle/>
                    <a:p>
                      <a:pPr marL="0" indent="0" algn="ctr" rtl="0" eaLnBrk="1" fontAlgn="t" latinLnBrk="0" hangingPunct="1">
                        <a:lnSpc>
                          <a:spcPct val="90000"/>
                        </a:lnSpc>
                        <a:spcBef>
                          <a:spcPts val="750"/>
                        </a:spcBef>
                        <a:spcAft>
                          <a:spcPts val="0"/>
                        </a:spcAft>
                      </a:pPr>
                      <a:r>
                        <a:rPr lang="en-US" sz="1600" u="none" strike="noStrike" kern="1200">
                          <a:effectLst/>
                        </a:rPr>
                        <a:t>TransE</a:t>
                      </a:r>
                      <a:endParaRPr lang="en-US" altLang="zh-CN" sz="1800" b="0" i="0" u="none" strike="noStrike">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zh-CN" altLang="en-US" sz="1600" u="none" strike="noStrike" kern="1200" dirty="0">
                          <a:effectLst/>
                        </a:rPr>
                        <a:t>大型知识图谱（包含</a:t>
                      </a:r>
                      <a:r>
                        <a:rPr lang="en-US" altLang="zh-CN" sz="1600" u="none" strike="noStrike" kern="1200" dirty="0">
                          <a:effectLst/>
                        </a:rPr>
                        <a:t>1</a:t>
                      </a:r>
                      <a:r>
                        <a:rPr lang="zh-CN" altLang="en-US" sz="1600" u="none" strike="noStrike" kern="1200" dirty="0">
                          <a:effectLst/>
                        </a:rPr>
                        <a:t>亿个实体、</a:t>
                      </a:r>
                      <a:r>
                        <a:rPr lang="en-US" altLang="zh-CN" sz="1600" u="none" strike="noStrike" kern="1200" dirty="0">
                          <a:effectLst/>
                        </a:rPr>
                        <a:t>10</a:t>
                      </a:r>
                      <a:r>
                        <a:rPr lang="zh-CN" altLang="en-US" sz="1600" u="none" strike="noStrike" kern="1200" dirty="0">
                          <a:effectLst/>
                        </a:rPr>
                        <a:t>亿条边）</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dirty="0">
                          <a:effectLst/>
                        </a:rPr>
                        <a:t>100</a:t>
                      </a:r>
                      <a:r>
                        <a:rPr lang="zh-CN" altLang="en-US" sz="1600" u="none" strike="noStrike" kern="1200" dirty="0">
                          <a:effectLst/>
                        </a:rPr>
                        <a:t>天</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dirty="0">
                          <a:effectLst/>
                        </a:rPr>
                        <a:t>20</a:t>
                      </a:r>
                      <a:r>
                        <a:rPr lang="zh-CN" altLang="en-US" sz="1600" u="none" strike="noStrike" kern="1200" dirty="0">
                          <a:effectLst/>
                        </a:rPr>
                        <a:t>天</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a:effectLst/>
                        </a:rPr>
                        <a:t>8</a:t>
                      </a:r>
                      <a:r>
                        <a:rPr lang="zh-CN" altLang="en-US" sz="1600" u="none" strike="noStrike" kern="1200">
                          <a:effectLst/>
                        </a:rPr>
                        <a:t>小时</a:t>
                      </a:r>
                      <a:endParaRPr lang="zh-CN" altLang="en-US" sz="1800" b="0" i="0" u="none" strike="noStrike">
                        <a:effectLst/>
                        <a:latin typeface="Arial" panose="020B0604020202020204" pitchFamily="34" charset="0"/>
                      </a:endParaRPr>
                    </a:p>
                  </a:txBody>
                  <a:tcPr anchor="ctr"/>
                </a:tc>
                <a:extLst>
                  <a:ext uri="{0D108BD9-81ED-4DB2-BD59-A6C34878D82A}">
                    <a16:rowId xmlns:a16="http://schemas.microsoft.com/office/drawing/2014/main" val="2446357117"/>
                  </a:ext>
                </a:extLst>
              </a:tr>
              <a:tr h="995598">
                <a:tc>
                  <a:txBody>
                    <a:bodyPr/>
                    <a:lstStyle/>
                    <a:p>
                      <a:pPr marL="0" indent="0" algn="ctr" rtl="0" eaLnBrk="1" fontAlgn="t" latinLnBrk="0" hangingPunct="1">
                        <a:lnSpc>
                          <a:spcPct val="90000"/>
                        </a:lnSpc>
                        <a:spcBef>
                          <a:spcPts val="750"/>
                        </a:spcBef>
                        <a:spcAft>
                          <a:spcPts val="0"/>
                        </a:spcAft>
                      </a:pPr>
                      <a:r>
                        <a:rPr lang="en-US" sz="1600" u="none" strike="noStrike" kern="1200">
                          <a:effectLst/>
                        </a:rPr>
                        <a:t>Graph NN</a:t>
                      </a:r>
                      <a:endParaRPr lang="en-US" altLang="zh-CN" sz="1800" b="0" i="0" u="none" strike="noStrike">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zh-CN" altLang="en-US" sz="1600" u="none" strike="noStrike" kern="1200" dirty="0">
                          <a:effectLst/>
                        </a:rPr>
                        <a:t>社交网络图（包含</a:t>
                      </a:r>
                      <a:r>
                        <a:rPr lang="en-US" altLang="zh-CN" sz="1600" u="none" strike="noStrike" kern="1200" dirty="0">
                          <a:effectLst/>
                        </a:rPr>
                        <a:t>1000</a:t>
                      </a:r>
                      <a:r>
                        <a:rPr lang="zh-CN" altLang="en-US" sz="1600" u="none" strike="noStrike" kern="1200" dirty="0">
                          <a:effectLst/>
                        </a:rPr>
                        <a:t>万个节点、一亿条边）</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dirty="0">
                          <a:effectLst/>
                        </a:rPr>
                        <a:t>20</a:t>
                      </a:r>
                      <a:r>
                        <a:rPr lang="zh-CN" altLang="en-US" sz="1600" u="none" strike="noStrike" kern="1200" dirty="0">
                          <a:effectLst/>
                        </a:rPr>
                        <a:t>天</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dirty="0">
                          <a:effectLst/>
                        </a:rPr>
                        <a:t>4</a:t>
                      </a:r>
                      <a:r>
                        <a:rPr lang="zh-CN" altLang="en-US" sz="1600" u="none" strike="noStrike" kern="1200" dirty="0">
                          <a:effectLst/>
                        </a:rPr>
                        <a:t>天</a:t>
                      </a:r>
                      <a:endParaRPr lang="zh-CN" altLang="en-US" sz="1800" b="0" i="0" u="none" strike="noStrike" dirty="0">
                        <a:effectLst/>
                        <a:latin typeface="Arial" panose="020B0604020202020204" pitchFamily="34" charset="0"/>
                      </a:endParaRPr>
                    </a:p>
                  </a:txBody>
                  <a:tcPr anchor="ctr"/>
                </a:tc>
                <a:tc>
                  <a:txBody>
                    <a:bodyPr/>
                    <a:lstStyle/>
                    <a:p>
                      <a:pPr marL="0" indent="0" algn="ctr" rtl="0" eaLnBrk="1" fontAlgn="t" latinLnBrk="0" hangingPunct="1">
                        <a:lnSpc>
                          <a:spcPct val="90000"/>
                        </a:lnSpc>
                        <a:spcBef>
                          <a:spcPts val="750"/>
                        </a:spcBef>
                        <a:spcAft>
                          <a:spcPts val="0"/>
                        </a:spcAft>
                      </a:pPr>
                      <a:r>
                        <a:rPr lang="en-US" altLang="zh-CN" sz="1600" u="none" strike="noStrike" kern="1200" dirty="0">
                          <a:effectLst/>
                        </a:rPr>
                        <a:t>3</a:t>
                      </a:r>
                      <a:r>
                        <a:rPr lang="zh-CN" altLang="en-US" sz="1600" u="none" strike="noStrike" kern="1200" dirty="0">
                          <a:effectLst/>
                        </a:rPr>
                        <a:t>小时</a:t>
                      </a:r>
                      <a:endParaRPr lang="zh-CN" altLang="en-US" sz="1800" b="0" i="0" u="none" strike="noStrike" dirty="0">
                        <a:effectLst/>
                        <a:latin typeface="Arial" panose="020B0604020202020204" pitchFamily="34" charset="0"/>
                      </a:endParaRPr>
                    </a:p>
                  </a:txBody>
                  <a:tcPr anchor="ctr"/>
                </a:tc>
                <a:extLst>
                  <a:ext uri="{0D108BD9-81ED-4DB2-BD59-A6C34878D82A}">
                    <a16:rowId xmlns:a16="http://schemas.microsoft.com/office/drawing/2014/main" val="199228940"/>
                  </a:ext>
                </a:extLst>
              </a:tr>
            </a:tbl>
          </a:graphicData>
        </a:graphic>
      </p:graphicFrame>
    </p:spTree>
    <p:extLst>
      <p:ext uri="{BB962C8B-B14F-4D97-AF65-F5344CB8AC3E}">
        <p14:creationId xmlns:p14="http://schemas.microsoft.com/office/powerpoint/2010/main" val="668562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74D09-756A-4E9B-BDD9-DBC70A23A981}"/>
              </a:ext>
            </a:extLst>
          </p:cNvPr>
          <p:cNvSpPr>
            <a:spLocks noGrp="1"/>
          </p:cNvSpPr>
          <p:nvPr>
            <p:ph type="title"/>
          </p:nvPr>
        </p:nvSpPr>
        <p:spPr/>
        <p:txBody>
          <a:bodyPr/>
          <a:lstStyle/>
          <a:p>
            <a:r>
              <a:rPr lang="zh-CN" altLang="en-US" dirty="0"/>
              <a:t>研究计划与里程碑</a:t>
            </a:r>
          </a:p>
        </p:txBody>
      </p:sp>
      <p:sp>
        <p:nvSpPr>
          <p:cNvPr id="3" name="内容占位符 2">
            <a:extLst>
              <a:ext uri="{FF2B5EF4-FFF2-40B4-BE49-F238E27FC236}">
                <a16:creationId xmlns:a16="http://schemas.microsoft.com/office/drawing/2014/main" id="{DF071FC4-97CC-498A-847C-133E841BCE05}"/>
              </a:ext>
            </a:extLst>
          </p:cNvPr>
          <p:cNvSpPr>
            <a:spLocks noGrp="1"/>
          </p:cNvSpPr>
          <p:nvPr>
            <p:ph idx="1"/>
          </p:nvPr>
        </p:nvSpPr>
        <p:spPr/>
        <p:txBody>
          <a:bodyPr/>
          <a:lstStyle/>
          <a:p>
            <a:r>
              <a:rPr lang="zh-CN" altLang="en-US" dirty="0"/>
              <a:t>第一年：</a:t>
            </a:r>
            <a:r>
              <a:rPr lang="en-US" altLang="zh-CN" dirty="0"/>
              <a:t>2019</a:t>
            </a:r>
            <a:r>
              <a:rPr lang="zh-CN" altLang="en-US" dirty="0"/>
              <a:t>年</a:t>
            </a:r>
            <a:r>
              <a:rPr lang="en-US" altLang="zh-CN" dirty="0"/>
              <a:t>7</a:t>
            </a:r>
            <a:r>
              <a:rPr lang="zh-CN" altLang="en-US" dirty="0"/>
              <a:t>月</a:t>
            </a:r>
            <a:r>
              <a:rPr lang="en-US" altLang="zh-CN" dirty="0"/>
              <a:t>~2020</a:t>
            </a:r>
            <a:r>
              <a:rPr lang="zh-CN" altLang="en-US" dirty="0"/>
              <a:t>年</a:t>
            </a:r>
            <a:r>
              <a:rPr lang="en-US" altLang="zh-CN" dirty="0"/>
              <a:t>6</a:t>
            </a:r>
            <a:r>
              <a:rPr lang="zh-CN" altLang="en-US" dirty="0"/>
              <a:t>月</a:t>
            </a:r>
            <a:endParaRPr lang="en-US" altLang="zh-CN" dirty="0"/>
          </a:p>
          <a:p>
            <a:pPr lvl="1"/>
            <a:r>
              <a:rPr lang="zh-CN" altLang="en-US" dirty="0">
                <a:solidFill>
                  <a:srgbClr val="C00000"/>
                </a:solidFill>
              </a:rPr>
              <a:t>重点工作</a:t>
            </a:r>
            <a:r>
              <a:rPr lang="zh-CN" altLang="en-US" dirty="0"/>
              <a:t>：研究</a:t>
            </a:r>
            <a:r>
              <a:rPr lang="en-US" altLang="zh-CN" dirty="0"/>
              <a:t>XPU</a:t>
            </a:r>
            <a:r>
              <a:rPr lang="zh-CN" altLang="en-US" dirty="0"/>
              <a:t>的异构计算加速技术、存储加速技术、基于</a:t>
            </a:r>
            <a:r>
              <a:rPr lang="en-US" altLang="zh-CN" dirty="0"/>
              <a:t>FPGA</a:t>
            </a:r>
            <a:r>
              <a:rPr lang="zh-CN" altLang="en-US" dirty="0"/>
              <a:t>的通信加速技术</a:t>
            </a:r>
            <a:endParaRPr lang="en-US" altLang="zh-CN" dirty="0"/>
          </a:p>
          <a:p>
            <a:pPr lvl="1"/>
            <a:r>
              <a:rPr lang="zh-CN" altLang="en-US" dirty="0">
                <a:solidFill>
                  <a:srgbClr val="C00000"/>
                </a:solidFill>
              </a:rPr>
              <a:t>年度目标</a:t>
            </a:r>
            <a:r>
              <a:rPr lang="zh-CN" altLang="en-US" dirty="0"/>
              <a:t>：完成搭建小规模原型验证机，提升系统异构并行计算、存储能力、通信能力，初步形成面向通用负载的高性能智能计算机系统。</a:t>
            </a:r>
            <a:endParaRPr lang="en-US" altLang="zh-CN" dirty="0"/>
          </a:p>
          <a:p>
            <a:r>
              <a:rPr lang="zh-CN" altLang="en-US" dirty="0"/>
              <a:t>第二年：</a:t>
            </a:r>
            <a:r>
              <a:rPr lang="en-US" altLang="zh-CN" dirty="0"/>
              <a:t>2020</a:t>
            </a:r>
            <a:r>
              <a:rPr lang="zh-CN" altLang="en-US" dirty="0"/>
              <a:t>年</a:t>
            </a:r>
            <a:r>
              <a:rPr lang="en-US" altLang="zh-CN" dirty="0"/>
              <a:t>7</a:t>
            </a:r>
            <a:r>
              <a:rPr lang="zh-CN" altLang="en-US" dirty="0"/>
              <a:t>月</a:t>
            </a:r>
            <a:r>
              <a:rPr lang="en-US" altLang="zh-CN" dirty="0"/>
              <a:t>~2021</a:t>
            </a:r>
            <a:r>
              <a:rPr lang="zh-CN" altLang="en-US" dirty="0"/>
              <a:t>年</a:t>
            </a:r>
            <a:r>
              <a:rPr lang="en-US" altLang="zh-CN" dirty="0"/>
              <a:t>6</a:t>
            </a:r>
            <a:r>
              <a:rPr lang="zh-CN" altLang="en-US" dirty="0"/>
              <a:t>月</a:t>
            </a:r>
            <a:endParaRPr lang="en-US" altLang="zh-CN" dirty="0"/>
          </a:p>
          <a:p>
            <a:pPr lvl="1"/>
            <a:r>
              <a:rPr lang="zh-CN" altLang="en-US" dirty="0">
                <a:solidFill>
                  <a:srgbClr val="C00000"/>
                </a:solidFill>
              </a:rPr>
              <a:t>重点工作</a:t>
            </a:r>
            <a:r>
              <a:rPr lang="zh-CN" altLang="en-US" dirty="0"/>
              <a:t>：研究可扩展智能计算机系统加速技术，应用感知的自适应资源分配和任务调度技术</a:t>
            </a:r>
            <a:endParaRPr lang="en-US" altLang="zh-CN" dirty="0"/>
          </a:p>
          <a:p>
            <a:pPr lvl="1"/>
            <a:r>
              <a:rPr lang="zh-CN" altLang="en-US" dirty="0">
                <a:solidFill>
                  <a:srgbClr val="C00000"/>
                </a:solidFill>
              </a:rPr>
              <a:t>年度目标</a:t>
            </a:r>
            <a:r>
              <a:rPr lang="zh-CN" altLang="en-US" dirty="0"/>
              <a:t>：完成大规模异构并行计算系统研发，并形成与之匹配的应用感知方法，实现自适应的系统整合和资源调度平台；研发完成新型智能计算机一期系统，通过应用测试</a:t>
            </a:r>
            <a:endParaRPr lang="en-US" altLang="zh-CN" dirty="0"/>
          </a:p>
          <a:p>
            <a:endParaRPr lang="en-US" altLang="zh-CN" dirty="0"/>
          </a:p>
        </p:txBody>
      </p:sp>
      <p:sp>
        <p:nvSpPr>
          <p:cNvPr id="4" name="灯片编号占位符 3">
            <a:extLst>
              <a:ext uri="{FF2B5EF4-FFF2-40B4-BE49-F238E27FC236}">
                <a16:creationId xmlns:a16="http://schemas.microsoft.com/office/drawing/2014/main" id="{D01D93BE-F5AF-40C2-B291-5BEBF8C7F53F}"/>
              </a:ext>
            </a:extLst>
          </p:cNvPr>
          <p:cNvSpPr>
            <a:spLocks noGrp="1"/>
          </p:cNvSpPr>
          <p:nvPr>
            <p:ph type="sldNum" sz="quarter" idx="12"/>
          </p:nvPr>
        </p:nvSpPr>
        <p:spPr/>
        <p:txBody>
          <a:bodyPr/>
          <a:lstStyle/>
          <a:p>
            <a:fld id="{17F0B86A-3B10-4477-8AC6-12E7D7B5209B}" type="slidenum">
              <a:rPr lang="zh-CN" altLang="en-US" smtClean="0"/>
              <a:t>53</a:t>
            </a:fld>
            <a:endParaRPr lang="zh-CN" altLang="en-US"/>
          </a:p>
        </p:txBody>
      </p:sp>
    </p:spTree>
    <p:extLst>
      <p:ext uri="{BB962C8B-B14F-4D97-AF65-F5344CB8AC3E}">
        <p14:creationId xmlns:p14="http://schemas.microsoft.com/office/powerpoint/2010/main" val="2810501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9518DF-92FC-4502-88DF-EC4500D96B5F}"/>
              </a:ext>
            </a:extLst>
          </p:cNvPr>
          <p:cNvSpPr>
            <a:spLocks noGrp="1"/>
          </p:cNvSpPr>
          <p:nvPr>
            <p:ph type="sldNum" sz="quarter" idx="12"/>
          </p:nvPr>
        </p:nvSpPr>
        <p:spPr/>
        <p:txBody>
          <a:bodyPr/>
          <a:lstStyle/>
          <a:p>
            <a:fld id="{17F0B86A-3B10-4477-8AC6-12E7D7B5209B}" type="slidenum">
              <a:rPr lang="zh-CN" altLang="en-US" smtClean="0"/>
              <a:t>54</a:t>
            </a:fld>
            <a:endParaRPr lang="zh-CN" altLang="en-US"/>
          </a:p>
        </p:txBody>
      </p:sp>
      <p:sp>
        <p:nvSpPr>
          <p:cNvPr id="7" name="标题 1">
            <a:extLst>
              <a:ext uri="{FF2B5EF4-FFF2-40B4-BE49-F238E27FC236}">
                <a16:creationId xmlns:a16="http://schemas.microsoft.com/office/drawing/2014/main" id="{1999D4A9-8C8B-4724-932B-5CDA7454DE78}"/>
              </a:ext>
            </a:extLst>
          </p:cNvPr>
          <p:cNvSpPr txBox="1">
            <a:spLocks/>
          </p:cNvSpPr>
          <p:nvPr/>
        </p:nvSpPr>
        <p:spPr>
          <a:xfrm>
            <a:off x="0" y="2227723"/>
            <a:ext cx="9144000" cy="2164168"/>
          </a:xfrm>
          <a:prstGeom prst="rect">
            <a:avLst/>
          </a:prstGeom>
        </p:spPr>
        <p:txBody>
          <a:bodyPr anchor="ctr">
            <a:norm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ct val="130000"/>
              </a:lnSpc>
            </a:pPr>
            <a:r>
              <a:rPr lang="zh-CN" altLang="en-US" dirty="0"/>
              <a:t>三、课题一“新型智能计算机”</a:t>
            </a:r>
            <a:endParaRPr lang="en-US" altLang="zh-CN" dirty="0"/>
          </a:p>
          <a:p>
            <a:pPr>
              <a:lnSpc>
                <a:spcPct val="130000"/>
              </a:lnSpc>
            </a:pPr>
            <a:r>
              <a:rPr lang="zh-CN" altLang="en-US" dirty="0"/>
              <a:t>研究团队</a:t>
            </a:r>
          </a:p>
        </p:txBody>
      </p:sp>
    </p:spTree>
    <p:extLst>
      <p:ext uri="{BB962C8B-B14F-4D97-AF65-F5344CB8AC3E}">
        <p14:creationId xmlns:p14="http://schemas.microsoft.com/office/powerpoint/2010/main" val="1092203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0ECAB-F302-41AD-9A1C-11E59BEDDEBB}"/>
              </a:ext>
            </a:extLst>
          </p:cNvPr>
          <p:cNvSpPr>
            <a:spLocks noGrp="1"/>
          </p:cNvSpPr>
          <p:nvPr>
            <p:ph type="title"/>
          </p:nvPr>
        </p:nvSpPr>
        <p:spPr/>
        <p:txBody>
          <a:bodyPr/>
          <a:lstStyle/>
          <a:p>
            <a:r>
              <a:rPr lang="zh-CN" altLang="en-US" dirty="0"/>
              <a:t>项目团队</a:t>
            </a:r>
            <a:r>
              <a:rPr lang="en-US" altLang="zh-CN" sz="2800" dirty="0"/>
              <a:t>—</a:t>
            </a:r>
            <a:r>
              <a:rPr lang="zh-CN" altLang="en-US" sz="2800" dirty="0"/>
              <a:t>课题</a:t>
            </a:r>
            <a:r>
              <a:rPr lang="en-US" altLang="zh-CN" sz="2800" dirty="0"/>
              <a:t>1</a:t>
            </a:r>
            <a:r>
              <a:rPr lang="zh-CN" altLang="en-US" sz="2800" dirty="0"/>
              <a:t>：团队骨干</a:t>
            </a:r>
            <a:endParaRPr lang="zh-CN" altLang="en-US" dirty="0"/>
          </a:p>
        </p:txBody>
      </p:sp>
      <p:sp>
        <p:nvSpPr>
          <p:cNvPr id="3" name="灯片编号占位符 2">
            <a:extLst>
              <a:ext uri="{FF2B5EF4-FFF2-40B4-BE49-F238E27FC236}">
                <a16:creationId xmlns:a16="http://schemas.microsoft.com/office/drawing/2014/main" id="{08097C6B-57EC-45FE-8E6D-3A63B3E6B248}"/>
              </a:ext>
            </a:extLst>
          </p:cNvPr>
          <p:cNvSpPr>
            <a:spLocks noGrp="1"/>
          </p:cNvSpPr>
          <p:nvPr>
            <p:ph type="sldNum" sz="quarter" idx="12"/>
          </p:nvPr>
        </p:nvSpPr>
        <p:spPr/>
        <p:txBody>
          <a:bodyPr/>
          <a:lstStyle/>
          <a:p>
            <a:fld id="{17F0B86A-3B10-4477-8AC6-12E7D7B5209B}" type="slidenum">
              <a:rPr lang="zh-CN" altLang="en-US" smtClean="0"/>
              <a:t>55</a:t>
            </a:fld>
            <a:endParaRPr lang="zh-CN" altLang="en-US"/>
          </a:p>
        </p:txBody>
      </p:sp>
      <p:sp>
        <p:nvSpPr>
          <p:cNvPr id="4" name="矩形 3">
            <a:extLst>
              <a:ext uri="{FF2B5EF4-FFF2-40B4-BE49-F238E27FC236}">
                <a16:creationId xmlns:a16="http://schemas.microsoft.com/office/drawing/2014/main" id="{5ED3C6C7-2486-4B66-9B43-2CA45B865B3A}"/>
              </a:ext>
            </a:extLst>
          </p:cNvPr>
          <p:cNvSpPr/>
          <p:nvPr/>
        </p:nvSpPr>
        <p:spPr>
          <a:xfrm>
            <a:off x="1806101" y="974665"/>
            <a:ext cx="7101192" cy="1910716"/>
          </a:xfrm>
          <a:prstGeom prst="rect">
            <a:avLst/>
          </a:prstGeom>
        </p:spPr>
        <p:txBody>
          <a:bodyPr wrap="square">
            <a:spAutoFit/>
          </a:bodyPr>
          <a:lstStyle/>
          <a:p>
            <a:pPr>
              <a:lnSpc>
                <a:spcPct val="120000"/>
              </a:lnSpc>
            </a:pPr>
            <a:r>
              <a:rPr lang="zh-CN" altLang="zh-CN" sz="2000" kern="0" dirty="0">
                <a:solidFill>
                  <a:srgbClr val="002060"/>
                </a:solidFill>
                <a:cs typeface="宋体" panose="02010600030101010101" pitchFamily="2" charset="-122"/>
              </a:rPr>
              <a:t>孙贤和</a:t>
            </a:r>
            <a:endParaRPr lang="en-US" altLang="zh-CN" sz="2000" kern="0" dirty="0">
              <a:solidFill>
                <a:srgbClr val="002060"/>
              </a:solidFill>
              <a:cs typeface="宋体" panose="02010600030101010101" pitchFamily="2" charset="-122"/>
            </a:endParaRPr>
          </a:p>
          <a:p>
            <a:pPr>
              <a:lnSpc>
                <a:spcPct val="120000"/>
              </a:lnSpc>
            </a:pPr>
            <a:r>
              <a:rPr lang="zh-CN" altLang="zh-CN" sz="1600" kern="0" dirty="0">
                <a:solidFill>
                  <a:srgbClr val="002060"/>
                </a:solidFill>
                <a:cs typeface="宋体" panose="02010600030101010101" pitchFamily="2" charset="-122"/>
              </a:rPr>
              <a:t>伊利诺理工大学教授，伊利诺理工大学可扩展计算软件实验室主任，长期从事并行分布式存储与计算、大数据软件系统应用评估与优化等研究，国际电气电子工程师协会会士（</a:t>
            </a:r>
            <a:r>
              <a:rPr lang="en-US" altLang="zh-CN" sz="1600" kern="0" dirty="0">
                <a:solidFill>
                  <a:srgbClr val="002060"/>
                </a:solidFill>
                <a:cs typeface="宋体" panose="02010600030101010101" pitchFamily="2" charset="-122"/>
              </a:rPr>
              <a:t>IEEE Fellow</a:t>
            </a:r>
            <a:r>
              <a:rPr lang="zh-CN" altLang="zh-CN" sz="1600" kern="0" dirty="0">
                <a:solidFill>
                  <a:srgbClr val="002060"/>
                </a:solidFill>
                <a:cs typeface="宋体" panose="02010600030101010101" pitchFamily="2" charset="-122"/>
              </a:rPr>
              <a:t>）</a:t>
            </a:r>
            <a:r>
              <a:rPr lang="zh-CN" altLang="en-US" sz="1600" kern="0" dirty="0">
                <a:solidFill>
                  <a:srgbClr val="002060"/>
                </a:solidFill>
                <a:cs typeface="宋体" panose="02010600030101010101" pitchFamily="2" charset="-122"/>
              </a:rPr>
              <a:t>，获</a:t>
            </a:r>
            <a:r>
              <a:rPr lang="en-US" altLang="zh-CN" sz="1600" kern="0" dirty="0">
                <a:solidFill>
                  <a:srgbClr val="002060"/>
                </a:solidFill>
                <a:cs typeface="宋体" panose="02010600030101010101" pitchFamily="2" charset="-122"/>
              </a:rPr>
              <a:t>CCF</a:t>
            </a:r>
            <a:r>
              <a:rPr lang="zh-CN" altLang="en-US" sz="1600" kern="0" dirty="0">
                <a:solidFill>
                  <a:srgbClr val="002060"/>
                </a:solidFill>
                <a:cs typeface="宋体" panose="02010600030101010101" pitchFamily="2" charset="-122"/>
              </a:rPr>
              <a:t>海外杰出贡献奖</a:t>
            </a:r>
            <a:endParaRPr lang="en-US" altLang="zh-CN" sz="1600" kern="0" dirty="0">
              <a:solidFill>
                <a:srgbClr val="002060"/>
              </a:solidFill>
              <a:cs typeface="宋体" panose="02010600030101010101" pitchFamily="2" charset="-122"/>
            </a:endParaRPr>
          </a:p>
          <a:p>
            <a:pPr>
              <a:lnSpc>
                <a:spcPct val="120000"/>
              </a:lnSpc>
            </a:pPr>
            <a:r>
              <a:rPr lang="zh-CN" altLang="zh-CN" sz="1400" kern="0" dirty="0">
                <a:solidFill>
                  <a:srgbClr val="002060"/>
                </a:solidFill>
                <a:cs typeface="宋体" panose="02010600030101010101" pitchFamily="2" charset="-122"/>
              </a:rPr>
              <a:t>提出</a:t>
            </a:r>
            <a:r>
              <a:rPr lang="zh-CN" altLang="en-US" sz="1400" kern="0" dirty="0">
                <a:solidFill>
                  <a:srgbClr val="002060"/>
                </a:solidFill>
                <a:cs typeface="宋体" panose="02010600030101010101" pitchFamily="2" charset="-122"/>
              </a:rPr>
              <a:t>高性能计算领域</a:t>
            </a:r>
            <a:r>
              <a:rPr lang="zh-CN" altLang="zh-CN" sz="1400" kern="0" dirty="0">
                <a:solidFill>
                  <a:srgbClr val="002060"/>
                </a:solidFill>
                <a:cs typeface="宋体" panose="02010600030101010101" pitchFamily="2" charset="-122"/>
              </a:rPr>
              <a:t>著名三大定律之一的“</a:t>
            </a:r>
            <a:r>
              <a:rPr lang="zh-CN" altLang="zh-CN" sz="1400" kern="0" dirty="0">
                <a:solidFill>
                  <a:srgbClr val="C00000"/>
                </a:solidFill>
                <a:cs typeface="宋体" panose="02010600030101010101" pitchFamily="2" charset="-122"/>
              </a:rPr>
              <a:t>孙</a:t>
            </a:r>
            <a:r>
              <a:rPr lang="en-US" altLang="zh-CN" sz="1400" kern="0" dirty="0">
                <a:solidFill>
                  <a:srgbClr val="C00000"/>
                </a:solidFill>
                <a:cs typeface="宋体" panose="02010600030101010101" pitchFamily="2" charset="-122"/>
              </a:rPr>
              <a:t>-</a:t>
            </a:r>
            <a:r>
              <a:rPr lang="zh-CN" altLang="zh-CN" sz="1400" kern="0" dirty="0">
                <a:solidFill>
                  <a:srgbClr val="C00000"/>
                </a:solidFill>
                <a:cs typeface="宋体" panose="02010600030101010101" pitchFamily="2" charset="-122"/>
              </a:rPr>
              <a:t>倪定律</a:t>
            </a:r>
            <a:r>
              <a:rPr lang="zh-CN" altLang="zh-CN" sz="1400" kern="0" dirty="0">
                <a:solidFill>
                  <a:srgbClr val="002060"/>
                </a:solidFill>
                <a:cs typeface="宋体" panose="02010600030101010101" pitchFamily="2" charset="-122"/>
              </a:rPr>
              <a:t>”，美国国家自然科学基金大型软件开发项目和中国大型国际合作项目的项目负责人</a:t>
            </a:r>
            <a:r>
              <a:rPr lang="zh-CN" altLang="en-US" sz="1400" kern="0" dirty="0">
                <a:solidFill>
                  <a:srgbClr val="002060"/>
                </a:solidFill>
                <a:cs typeface="宋体" panose="02010600030101010101" pitchFamily="2" charset="-122"/>
              </a:rPr>
              <a:t>，获</a:t>
            </a:r>
            <a:r>
              <a:rPr lang="en-US" altLang="zh-CN" sz="1400" kern="0" dirty="0">
                <a:solidFill>
                  <a:srgbClr val="C00000"/>
                </a:solidFill>
                <a:cs typeface="宋体" panose="02010600030101010101" pitchFamily="2" charset="-122"/>
              </a:rPr>
              <a:t>HPDC 2019</a:t>
            </a:r>
            <a:r>
              <a:rPr lang="zh-CN" altLang="en-US" sz="1400" kern="0" dirty="0">
                <a:solidFill>
                  <a:srgbClr val="C00000"/>
                </a:solidFill>
                <a:cs typeface="宋体" panose="02010600030101010101" pitchFamily="2" charset="-122"/>
              </a:rPr>
              <a:t>最佳论文奖</a:t>
            </a:r>
            <a:endParaRPr lang="zh-CN" altLang="en-US" sz="1400" dirty="0">
              <a:solidFill>
                <a:srgbClr val="C00000"/>
              </a:solidFill>
            </a:endParaRPr>
          </a:p>
        </p:txBody>
      </p:sp>
      <p:sp>
        <p:nvSpPr>
          <p:cNvPr id="5" name="矩形 4">
            <a:extLst>
              <a:ext uri="{FF2B5EF4-FFF2-40B4-BE49-F238E27FC236}">
                <a16:creationId xmlns:a16="http://schemas.microsoft.com/office/drawing/2014/main" id="{81F57FCC-7B41-47AD-B1EC-815ADE6BE8DB}"/>
              </a:ext>
            </a:extLst>
          </p:cNvPr>
          <p:cNvSpPr/>
          <p:nvPr/>
        </p:nvSpPr>
        <p:spPr>
          <a:xfrm>
            <a:off x="1806101" y="2913940"/>
            <a:ext cx="7101192" cy="1840440"/>
          </a:xfrm>
          <a:prstGeom prst="rect">
            <a:avLst/>
          </a:prstGeom>
        </p:spPr>
        <p:txBody>
          <a:bodyPr wrap="square">
            <a:spAutoFit/>
          </a:bodyPr>
          <a:lstStyle/>
          <a:p>
            <a:pPr>
              <a:lnSpc>
                <a:spcPct val="120000"/>
              </a:lnSpc>
            </a:pPr>
            <a:r>
              <a:rPr lang="zh-CN" altLang="en-US" sz="2000" kern="0" dirty="0">
                <a:solidFill>
                  <a:srgbClr val="002060"/>
                </a:solidFill>
                <a:cs typeface="宋体" panose="02010600030101010101" pitchFamily="2" charset="-122"/>
              </a:rPr>
              <a:t>陈刚</a:t>
            </a:r>
            <a:endParaRPr lang="en-US" altLang="zh-CN" sz="2000" kern="0" dirty="0">
              <a:solidFill>
                <a:srgbClr val="002060"/>
              </a:solidFill>
              <a:cs typeface="宋体" panose="02010600030101010101" pitchFamily="2" charset="-122"/>
            </a:endParaRPr>
          </a:p>
          <a:p>
            <a:pPr>
              <a:lnSpc>
                <a:spcPct val="120000"/>
              </a:lnSpc>
            </a:pPr>
            <a:r>
              <a:rPr lang="zh-CN" altLang="en-US" sz="1600" kern="0" dirty="0">
                <a:solidFill>
                  <a:srgbClr val="002060"/>
                </a:solidFill>
                <a:cs typeface="宋体" panose="02010600030101010101" pitchFamily="2" charset="-122"/>
              </a:rPr>
              <a:t>浙江大学计算机学院教授，博士生导师，教育部“长江学者”特聘教授，“万人计划”科技创新领军人才，现任浙江大学计算机学院院长，浙江省大数据智能计算重点实验室主任</a:t>
            </a:r>
            <a:endParaRPr lang="en-US" altLang="zh-CN" sz="1600" kern="0" dirty="0">
              <a:solidFill>
                <a:srgbClr val="002060"/>
              </a:solidFill>
              <a:cs typeface="宋体" panose="02010600030101010101" pitchFamily="2" charset="-122"/>
            </a:endParaRPr>
          </a:p>
          <a:p>
            <a:pPr>
              <a:lnSpc>
                <a:spcPct val="120000"/>
              </a:lnSpc>
            </a:pPr>
            <a:r>
              <a:rPr lang="zh-CN" altLang="en-US" sz="1400" kern="0" dirty="0">
                <a:solidFill>
                  <a:srgbClr val="002060"/>
                </a:solidFill>
                <a:cs typeface="宋体" panose="02010600030101010101" pitchFamily="2" charset="-122"/>
              </a:rPr>
              <a:t>获</a:t>
            </a:r>
            <a:r>
              <a:rPr lang="en-US" altLang="zh-CN" sz="1400" kern="0" dirty="0">
                <a:solidFill>
                  <a:srgbClr val="C00000"/>
                </a:solidFill>
                <a:cs typeface="宋体" panose="02010600030101010101" pitchFamily="2" charset="-122"/>
              </a:rPr>
              <a:t>VLDB2014</a:t>
            </a:r>
            <a:r>
              <a:rPr lang="zh-CN" altLang="en-US" sz="1400" kern="0" dirty="0">
                <a:solidFill>
                  <a:srgbClr val="C00000"/>
                </a:solidFill>
                <a:cs typeface="宋体" panose="02010600030101010101" pitchFamily="2" charset="-122"/>
              </a:rPr>
              <a:t>最佳论文奖</a:t>
            </a:r>
            <a:r>
              <a:rPr lang="zh-CN" altLang="en-US" sz="1400" kern="0" dirty="0">
                <a:solidFill>
                  <a:srgbClr val="002060"/>
                </a:solidFill>
                <a:cs typeface="宋体" panose="02010600030101010101" pitchFamily="2" charset="-122"/>
              </a:rPr>
              <a:t>和</a:t>
            </a:r>
            <a:r>
              <a:rPr lang="en-US" altLang="zh-CN" sz="1400" kern="0" dirty="0">
                <a:solidFill>
                  <a:srgbClr val="002060"/>
                </a:solidFill>
                <a:cs typeface="宋体" panose="02010600030101010101" pitchFamily="2" charset="-122"/>
              </a:rPr>
              <a:t>ICDE 2012</a:t>
            </a:r>
            <a:r>
              <a:rPr lang="zh-CN" altLang="en-US" sz="1400" kern="0" dirty="0">
                <a:solidFill>
                  <a:srgbClr val="002060"/>
                </a:solidFill>
                <a:cs typeface="宋体" panose="02010600030101010101" pitchFamily="2" charset="-122"/>
              </a:rPr>
              <a:t>、</a:t>
            </a:r>
            <a:r>
              <a:rPr lang="en-US" altLang="zh-CN" sz="1400" kern="0" dirty="0">
                <a:solidFill>
                  <a:srgbClr val="002060"/>
                </a:solidFill>
                <a:cs typeface="宋体" panose="02010600030101010101" pitchFamily="2" charset="-122"/>
              </a:rPr>
              <a:t>ICDE 2015</a:t>
            </a:r>
            <a:r>
              <a:rPr lang="zh-CN" altLang="en-US" sz="1400" kern="0" dirty="0">
                <a:solidFill>
                  <a:srgbClr val="002060"/>
                </a:solidFill>
                <a:cs typeface="宋体" panose="02010600030101010101" pitchFamily="2" charset="-122"/>
              </a:rPr>
              <a:t>、</a:t>
            </a:r>
            <a:r>
              <a:rPr lang="en-US" altLang="zh-CN" sz="1400" kern="0" dirty="0">
                <a:solidFill>
                  <a:srgbClr val="002060"/>
                </a:solidFill>
                <a:cs typeface="宋体" panose="02010600030101010101" pitchFamily="2" charset="-122"/>
              </a:rPr>
              <a:t>ICDE 2018</a:t>
            </a:r>
            <a:r>
              <a:rPr lang="zh-CN" altLang="en-US" sz="1400" kern="0" dirty="0">
                <a:solidFill>
                  <a:srgbClr val="002060"/>
                </a:solidFill>
                <a:cs typeface="宋体" panose="02010600030101010101" pitchFamily="2" charset="-122"/>
              </a:rPr>
              <a:t>、</a:t>
            </a:r>
            <a:r>
              <a:rPr lang="en-US" altLang="zh-CN" sz="1400" kern="0" dirty="0">
                <a:solidFill>
                  <a:srgbClr val="002060"/>
                </a:solidFill>
                <a:cs typeface="宋体" panose="02010600030101010101" pitchFamily="2" charset="-122"/>
              </a:rPr>
              <a:t>MM2015</a:t>
            </a:r>
            <a:r>
              <a:rPr lang="zh-CN" altLang="en-US" sz="1400" kern="0" dirty="0">
                <a:solidFill>
                  <a:srgbClr val="002060"/>
                </a:solidFill>
                <a:cs typeface="宋体" panose="02010600030101010101" pitchFamily="2" charset="-122"/>
              </a:rPr>
              <a:t>最佳论文提名，作为第一完成人获得省部级科技一等奖</a:t>
            </a:r>
            <a:r>
              <a:rPr lang="en-US" altLang="zh-CN" sz="1400" kern="0" dirty="0">
                <a:solidFill>
                  <a:srgbClr val="002060"/>
                </a:solidFill>
                <a:cs typeface="宋体" panose="02010600030101010101" pitchFamily="2" charset="-122"/>
              </a:rPr>
              <a:t>2</a:t>
            </a:r>
            <a:r>
              <a:rPr lang="zh-CN" altLang="en-US" sz="1400" kern="0" dirty="0">
                <a:solidFill>
                  <a:srgbClr val="002060"/>
                </a:solidFill>
                <a:cs typeface="宋体" panose="02010600030101010101" pitchFamily="2" charset="-122"/>
              </a:rPr>
              <a:t>项，作为学术骨干获得国家科技进步二等奖</a:t>
            </a:r>
            <a:r>
              <a:rPr lang="en-US" altLang="zh-CN" sz="1400" kern="0" dirty="0">
                <a:solidFill>
                  <a:srgbClr val="002060"/>
                </a:solidFill>
                <a:cs typeface="宋体" panose="02010600030101010101" pitchFamily="2" charset="-122"/>
              </a:rPr>
              <a:t>2</a:t>
            </a:r>
            <a:r>
              <a:rPr lang="zh-CN" altLang="en-US" sz="1400" kern="0" dirty="0">
                <a:solidFill>
                  <a:srgbClr val="002060"/>
                </a:solidFill>
                <a:cs typeface="宋体" panose="02010600030101010101" pitchFamily="2" charset="-122"/>
              </a:rPr>
              <a:t>项。</a:t>
            </a:r>
            <a:endParaRPr lang="zh-CN" altLang="en-US" sz="1400" dirty="0">
              <a:solidFill>
                <a:srgbClr val="002060"/>
              </a:solidFill>
            </a:endParaRPr>
          </a:p>
        </p:txBody>
      </p:sp>
      <p:pic>
        <p:nvPicPr>
          <p:cNvPr id="4098" name="Picture 2" descr="âå­è´¤åâçå¾çæç´¢ç»æ">
            <a:extLst>
              <a:ext uri="{FF2B5EF4-FFF2-40B4-BE49-F238E27FC236}">
                <a16:creationId xmlns:a16="http://schemas.microsoft.com/office/drawing/2014/main" id="{BF998945-2509-4C63-871B-BD7297C95F7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9949" y="1026494"/>
            <a:ext cx="1367398" cy="179296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3B72A5B-E459-46A4-84F4-2BAE100EB6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8424" y="2913940"/>
            <a:ext cx="1348923" cy="1792965"/>
          </a:xfrm>
          <a:prstGeom prst="rect">
            <a:avLst/>
          </a:prstGeom>
        </p:spPr>
      </p:pic>
      <p:sp>
        <p:nvSpPr>
          <p:cNvPr id="11" name="矩形 10">
            <a:extLst>
              <a:ext uri="{FF2B5EF4-FFF2-40B4-BE49-F238E27FC236}">
                <a16:creationId xmlns:a16="http://schemas.microsoft.com/office/drawing/2014/main" id="{39811BCE-395E-4CC0-A33E-064456F2F05C}"/>
              </a:ext>
            </a:extLst>
          </p:cNvPr>
          <p:cNvSpPr/>
          <p:nvPr/>
        </p:nvSpPr>
        <p:spPr>
          <a:xfrm>
            <a:off x="1806101" y="4831659"/>
            <a:ext cx="7101192" cy="1615250"/>
          </a:xfrm>
          <a:prstGeom prst="rect">
            <a:avLst/>
          </a:prstGeom>
        </p:spPr>
        <p:txBody>
          <a:bodyPr wrap="square">
            <a:spAutoFit/>
          </a:bodyPr>
          <a:lstStyle/>
          <a:p>
            <a:pPr>
              <a:lnSpc>
                <a:spcPct val="120000"/>
              </a:lnSpc>
            </a:pPr>
            <a:r>
              <a:rPr lang="zh-CN" altLang="en-US" sz="2000" kern="0" dirty="0">
                <a:solidFill>
                  <a:srgbClr val="002060"/>
                </a:solidFill>
                <a:cs typeface="宋体" panose="02010600030101010101" pitchFamily="2" charset="-122"/>
              </a:rPr>
              <a:t>陈德铭</a:t>
            </a:r>
            <a:endParaRPr lang="en-US" altLang="zh-CN" sz="2000" kern="0" dirty="0">
              <a:solidFill>
                <a:srgbClr val="002060"/>
              </a:solidFill>
              <a:cs typeface="宋体" panose="02010600030101010101" pitchFamily="2" charset="-122"/>
            </a:endParaRPr>
          </a:p>
          <a:p>
            <a:pPr>
              <a:lnSpc>
                <a:spcPct val="120000"/>
              </a:lnSpc>
            </a:pPr>
            <a:r>
              <a:rPr lang="en-US" altLang="zh-CN" sz="1600" kern="0" dirty="0">
                <a:solidFill>
                  <a:srgbClr val="002060"/>
                </a:solidFill>
                <a:cs typeface="宋体" panose="02010600030101010101" pitchFamily="2" charset="-122"/>
              </a:rPr>
              <a:t>UIUC</a:t>
            </a:r>
            <a:r>
              <a:rPr lang="zh-CN" altLang="en-US" sz="1600" kern="0" dirty="0">
                <a:solidFill>
                  <a:srgbClr val="002060"/>
                </a:solidFill>
                <a:cs typeface="宋体" panose="02010600030101010101" pitchFamily="2" charset="-122"/>
              </a:rPr>
              <a:t>电子与计算机工程系教授，</a:t>
            </a:r>
            <a:r>
              <a:rPr lang="en-US" altLang="zh-CN" sz="1600" kern="0" dirty="0">
                <a:solidFill>
                  <a:srgbClr val="002060"/>
                </a:solidFill>
                <a:cs typeface="宋体" panose="02010600030101010101" pitchFamily="2" charset="-122"/>
              </a:rPr>
              <a:t>IEEE Fellow</a:t>
            </a:r>
            <a:r>
              <a:rPr lang="zh-CN" altLang="en-US" sz="1600" kern="0" dirty="0">
                <a:solidFill>
                  <a:srgbClr val="002060"/>
                </a:solidFill>
                <a:cs typeface="宋体" panose="02010600030101010101" pitchFamily="2" charset="-122"/>
              </a:rPr>
              <a:t>，</a:t>
            </a:r>
            <a:r>
              <a:rPr lang="en-US" altLang="zh-CN" sz="1600" kern="0" dirty="0">
                <a:solidFill>
                  <a:srgbClr val="002060"/>
                </a:solidFill>
                <a:cs typeface="宋体" panose="02010600030101010101" pitchFamily="2" charset="-122"/>
              </a:rPr>
              <a:t>2005</a:t>
            </a:r>
            <a:r>
              <a:rPr lang="zh-CN" altLang="en-US" sz="1600" kern="0" dirty="0">
                <a:solidFill>
                  <a:srgbClr val="002060"/>
                </a:solidFill>
                <a:cs typeface="宋体" panose="02010600030101010101" pitchFamily="2" charset="-122"/>
              </a:rPr>
              <a:t>年在</a:t>
            </a:r>
            <a:r>
              <a:rPr lang="en-US" altLang="zh-CN" sz="1600" kern="0" dirty="0">
                <a:solidFill>
                  <a:srgbClr val="002060"/>
                </a:solidFill>
                <a:cs typeface="宋体" panose="02010600030101010101" pitchFamily="2" charset="-122"/>
              </a:rPr>
              <a:t>UCLA</a:t>
            </a:r>
            <a:r>
              <a:rPr lang="zh-CN" altLang="en-US" sz="1600" kern="0" dirty="0">
                <a:solidFill>
                  <a:srgbClr val="002060"/>
                </a:solidFill>
                <a:cs typeface="宋体" panose="02010600030101010101" pitchFamily="2" charset="-122"/>
              </a:rPr>
              <a:t>计算机科学系获博士学位。代表性成果包括以及</a:t>
            </a:r>
            <a:r>
              <a:rPr lang="en-US" altLang="zh-CN" sz="1600" kern="0" dirty="0">
                <a:solidFill>
                  <a:srgbClr val="002060"/>
                </a:solidFill>
                <a:cs typeface="宋体" panose="02010600030101010101" pitchFamily="2" charset="-122"/>
              </a:rPr>
              <a:t>FCUDA </a:t>
            </a:r>
            <a:r>
              <a:rPr lang="zh-CN" altLang="en-US" sz="1600" kern="0" dirty="0">
                <a:solidFill>
                  <a:srgbClr val="002060"/>
                </a:solidFill>
                <a:cs typeface="宋体" panose="02010600030101010101" pitchFamily="2" charset="-122"/>
              </a:rPr>
              <a:t>，</a:t>
            </a:r>
            <a:r>
              <a:rPr lang="en-US" altLang="zh-CN" sz="1600" kern="0" dirty="0">
                <a:solidFill>
                  <a:srgbClr val="002060"/>
                </a:solidFill>
                <a:cs typeface="宋体" panose="02010600030101010101" pitchFamily="2" charset="-122"/>
              </a:rPr>
              <a:t>HLS</a:t>
            </a:r>
            <a:r>
              <a:rPr lang="zh-CN" altLang="en-US" sz="1600" kern="0" dirty="0">
                <a:solidFill>
                  <a:srgbClr val="002060"/>
                </a:solidFill>
                <a:cs typeface="宋体" panose="02010600030101010101" pitchFamily="2" charset="-122"/>
              </a:rPr>
              <a:t>，快速硬件设计空间探索和</a:t>
            </a:r>
            <a:r>
              <a:rPr lang="en-US" altLang="zh-CN" sz="1600" kern="0" dirty="0" err="1">
                <a:solidFill>
                  <a:srgbClr val="002060"/>
                </a:solidFill>
                <a:cs typeface="宋体" panose="02010600030101010101" pitchFamily="2" charset="-122"/>
              </a:rPr>
              <a:t>DNNBuilder</a:t>
            </a:r>
            <a:r>
              <a:rPr lang="zh-CN" altLang="en-US" sz="1600" kern="0" dirty="0">
                <a:solidFill>
                  <a:srgbClr val="002060"/>
                </a:solidFill>
                <a:cs typeface="宋体" panose="02010600030101010101" pitchFamily="2" charset="-122"/>
              </a:rPr>
              <a:t>等。获</a:t>
            </a:r>
            <a:r>
              <a:rPr lang="en-US" altLang="zh-CN" sz="1600" kern="0" dirty="0">
                <a:solidFill>
                  <a:srgbClr val="002060"/>
                </a:solidFill>
                <a:cs typeface="宋体" panose="02010600030101010101" pitchFamily="2" charset="-122"/>
              </a:rPr>
              <a:t>2007</a:t>
            </a:r>
            <a:r>
              <a:rPr lang="zh-CN" altLang="en-US" sz="1600" kern="0" dirty="0">
                <a:solidFill>
                  <a:srgbClr val="002060"/>
                </a:solidFill>
                <a:cs typeface="宋体" panose="02010600030101010101" pitchFamily="2" charset="-122"/>
              </a:rPr>
              <a:t>年</a:t>
            </a:r>
            <a:r>
              <a:rPr lang="en-US" altLang="zh-CN" sz="1600" kern="0" dirty="0">
                <a:solidFill>
                  <a:srgbClr val="002060"/>
                </a:solidFill>
                <a:cs typeface="宋体" panose="02010600030101010101" pitchFamily="2" charset="-122"/>
              </a:rPr>
              <a:t>UIUC Arnold O. Beckman</a:t>
            </a:r>
            <a:r>
              <a:rPr lang="zh-CN" altLang="en-US" sz="1600" kern="0" dirty="0">
                <a:solidFill>
                  <a:srgbClr val="002060"/>
                </a:solidFill>
                <a:cs typeface="宋体" panose="02010600030101010101" pitchFamily="2" charset="-122"/>
              </a:rPr>
              <a:t>研究奖，</a:t>
            </a:r>
            <a:r>
              <a:rPr lang="en-US" altLang="zh-CN" sz="1600" kern="0" dirty="0">
                <a:solidFill>
                  <a:srgbClr val="002060"/>
                </a:solidFill>
                <a:cs typeface="宋体" panose="02010600030101010101" pitchFamily="2" charset="-122"/>
              </a:rPr>
              <a:t>2008</a:t>
            </a:r>
            <a:r>
              <a:rPr lang="zh-CN" altLang="en-US" sz="1600" kern="0" dirty="0">
                <a:solidFill>
                  <a:srgbClr val="002060"/>
                </a:solidFill>
                <a:cs typeface="宋体" panose="02010600030101010101" pitchFamily="2" charset="-122"/>
              </a:rPr>
              <a:t>年</a:t>
            </a:r>
            <a:r>
              <a:rPr lang="en-US" altLang="zh-CN" sz="1600" kern="0" dirty="0">
                <a:solidFill>
                  <a:srgbClr val="002060"/>
                </a:solidFill>
                <a:cs typeface="宋体" panose="02010600030101010101" pitchFamily="2" charset="-122"/>
              </a:rPr>
              <a:t>NSF CAREER</a:t>
            </a:r>
            <a:r>
              <a:rPr lang="zh-CN" altLang="en-US" sz="1600" kern="0" dirty="0">
                <a:solidFill>
                  <a:srgbClr val="002060"/>
                </a:solidFill>
                <a:cs typeface="宋体" panose="02010600030101010101" pitchFamily="2" charset="-122"/>
              </a:rPr>
              <a:t>奖，</a:t>
            </a:r>
            <a:r>
              <a:rPr lang="en-US" altLang="zh-CN" sz="1600" kern="0" dirty="0">
                <a:solidFill>
                  <a:srgbClr val="002060"/>
                </a:solidFill>
                <a:cs typeface="宋体" panose="02010600030101010101" pitchFamily="2" charset="-122"/>
              </a:rPr>
              <a:t>2010</a:t>
            </a:r>
            <a:r>
              <a:rPr lang="zh-CN" altLang="en-US" sz="1600" kern="0" dirty="0">
                <a:solidFill>
                  <a:srgbClr val="002060"/>
                </a:solidFill>
                <a:cs typeface="宋体" panose="02010600030101010101" pitchFamily="2" charset="-122"/>
              </a:rPr>
              <a:t>年</a:t>
            </a:r>
            <a:r>
              <a:rPr lang="en-US" altLang="zh-CN" sz="1600" kern="0" dirty="0">
                <a:solidFill>
                  <a:srgbClr val="002060"/>
                </a:solidFill>
                <a:cs typeface="宋体" panose="02010600030101010101" pitchFamily="2" charset="-122"/>
              </a:rPr>
              <a:t>ACM SIGDA</a:t>
            </a:r>
            <a:r>
              <a:rPr lang="zh-CN" altLang="en-US" sz="1600" kern="0" dirty="0">
                <a:solidFill>
                  <a:srgbClr val="002060"/>
                </a:solidFill>
                <a:cs typeface="宋体" panose="02010600030101010101" pitchFamily="2" charset="-122"/>
              </a:rPr>
              <a:t>杰出新学院奖。</a:t>
            </a:r>
            <a:endParaRPr lang="zh-CN" altLang="en-US" sz="1400" dirty="0">
              <a:solidFill>
                <a:srgbClr val="002060"/>
              </a:solidFill>
            </a:endParaRPr>
          </a:p>
        </p:txBody>
      </p:sp>
      <p:pic>
        <p:nvPicPr>
          <p:cNvPr id="12" name="图片 11">
            <a:extLst>
              <a:ext uri="{FF2B5EF4-FFF2-40B4-BE49-F238E27FC236}">
                <a16:creationId xmlns:a16="http://schemas.microsoft.com/office/drawing/2014/main" id="{1819A148-8630-47CF-8172-F8BDBC0249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424" y="4801386"/>
            <a:ext cx="1348923" cy="1942450"/>
          </a:xfrm>
          <a:prstGeom prst="rect">
            <a:avLst/>
          </a:prstGeom>
        </p:spPr>
      </p:pic>
    </p:spTree>
    <p:extLst>
      <p:ext uri="{BB962C8B-B14F-4D97-AF65-F5344CB8AC3E}">
        <p14:creationId xmlns:p14="http://schemas.microsoft.com/office/powerpoint/2010/main" val="280729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98689-BEB3-4FA4-9DF2-15DC703633D1}"/>
              </a:ext>
            </a:extLst>
          </p:cNvPr>
          <p:cNvSpPr>
            <a:spLocks noGrp="1"/>
          </p:cNvSpPr>
          <p:nvPr>
            <p:ph type="title"/>
          </p:nvPr>
        </p:nvSpPr>
        <p:spPr/>
        <p:txBody>
          <a:bodyPr/>
          <a:lstStyle/>
          <a:p>
            <a:r>
              <a:rPr lang="zh-CN" altLang="en-US" dirty="0"/>
              <a:t>课题团队</a:t>
            </a:r>
            <a:r>
              <a:rPr lang="en-US" altLang="zh-CN" sz="2800" dirty="0"/>
              <a:t>—</a:t>
            </a:r>
            <a:r>
              <a:rPr lang="zh-CN" altLang="en-US" sz="2800" dirty="0"/>
              <a:t>课题</a:t>
            </a:r>
            <a:r>
              <a:rPr lang="en-US" altLang="zh-CN" sz="2800" dirty="0"/>
              <a:t>1</a:t>
            </a:r>
            <a:r>
              <a:rPr lang="zh-CN" altLang="en-US" sz="2800" dirty="0"/>
              <a:t>：团队成员</a:t>
            </a:r>
            <a:endParaRPr lang="zh-CN" altLang="en-US" dirty="0"/>
          </a:p>
        </p:txBody>
      </p:sp>
      <p:graphicFrame>
        <p:nvGraphicFramePr>
          <p:cNvPr id="5" name="内容占位符 4">
            <a:extLst>
              <a:ext uri="{FF2B5EF4-FFF2-40B4-BE49-F238E27FC236}">
                <a16:creationId xmlns:a16="http://schemas.microsoft.com/office/drawing/2014/main" id="{E7C37553-3A7B-4E64-826F-04716810C96F}"/>
              </a:ext>
            </a:extLst>
          </p:cNvPr>
          <p:cNvGraphicFramePr>
            <a:graphicFrameLocks noGrp="1"/>
          </p:cNvGraphicFramePr>
          <p:nvPr>
            <p:ph idx="1"/>
            <p:extLst>
              <p:ext uri="{D42A27DB-BD31-4B8C-83A1-F6EECF244321}">
                <p14:modId xmlns:p14="http://schemas.microsoft.com/office/powerpoint/2010/main" val="2163771760"/>
              </p:ext>
            </p:extLst>
          </p:nvPr>
        </p:nvGraphicFramePr>
        <p:xfrm>
          <a:off x="144913" y="866693"/>
          <a:ext cx="8854174" cy="5943600"/>
        </p:xfrm>
        <a:graphic>
          <a:graphicData uri="http://schemas.openxmlformats.org/drawingml/2006/table">
            <a:tbl>
              <a:tblPr firstRow="1" bandRow="1">
                <a:tableStyleId>{7DF18680-E054-41AD-8BC1-D1AEF772440D}</a:tableStyleId>
              </a:tblPr>
              <a:tblGrid>
                <a:gridCol w="1383489">
                  <a:extLst>
                    <a:ext uri="{9D8B030D-6E8A-4147-A177-3AD203B41FA5}">
                      <a16:colId xmlns:a16="http://schemas.microsoft.com/office/drawing/2014/main" val="2602425836"/>
                    </a:ext>
                  </a:extLst>
                </a:gridCol>
                <a:gridCol w="2453811">
                  <a:extLst>
                    <a:ext uri="{9D8B030D-6E8A-4147-A177-3AD203B41FA5}">
                      <a16:colId xmlns:a16="http://schemas.microsoft.com/office/drawing/2014/main" val="2976028194"/>
                    </a:ext>
                  </a:extLst>
                </a:gridCol>
                <a:gridCol w="1249952">
                  <a:extLst>
                    <a:ext uri="{9D8B030D-6E8A-4147-A177-3AD203B41FA5}">
                      <a16:colId xmlns:a16="http://schemas.microsoft.com/office/drawing/2014/main" val="2029418969"/>
                    </a:ext>
                  </a:extLst>
                </a:gridCol>
                <a:gridCol w="1140673">
                  <a:extLst>
                    <a:ext uri="{9D8B030D-6E8A-4147-A177-3AD203B41FA5}">
                      <a16:colId xmlns:a16="http://schemas.microsoft.com/office/drawing/2014/main" val="412198888"/>
                    </a:ext>
                  </a:extLst>
                </a:gridCol>
                <a:gridCol w="1441894">
                  <a:extLst>
                    <a:ext uri="{9D8B030D-6E8A-4147-A177-3AD203B41FA5}">
                      <a16:colId xmlns:a16="http://schemas.microsoft.com/office/drawing/2014/main" val="1621400367"/>
                    </a:ext>
                  </a:extLst>
                </a:gridCol>
                <a:gridCol w="1184355">
                  <a:extLst>
                    <a:ext uri="{9D8B030D-6E8A-4147-A177-3AD203B41FA5}">
                      <a16:colId xmlns:a16="http://schemas.microsoft.com/office/drawing/2014/main" val="1593747278"/>
                    </a:ext>
                  </a:extLst>
                </a:gridCol>
              </a:tblGrid>
              <a:tr h="613388">
                <a:tc>
                  <a:txBody>
                    <a:bodyPr/>
                    <a:lstStyle/>
                    <a:p>
                      <a:pPr algn="ctr"/>
                      <a:r>
                        <a:rPr lang="zh-CN" altLang="en-US" dirty="0"/>
                        <a:t>姓名</a:t>
                      </a:r>
                    </a:p>
                  </a:txBody>
                  <a:tcPr anchor="ctr"/>
                </a:tc>
                <a:tc>
                  <a:txBody>
                    <a:bodyPr/>
                    <a:lstStyle/>
                    <a:p>
                      <a:pPr algn="ctr"/>
                      <a:r>
                        <a:rPr lang="zh-CN" altLang="en-US" dirty="0"/>
                        <a:t>单位</a:t>
                      </a:r>
                    </a:p>
                  </a:txBody>
                  <a:tcPr anchor="ctr"/>
                </a:tc>
                <a:tc>
                  <a:txBody>
                    <a:bodyPr/>
                    <a:lstStyle/>
                    <a:p>
                      <a:pPr algn="ctr"/>
                      <a:r>
                        <a:rPr lang="zh-CN" altLang="en-US" dirty="0"/>
                        <a:t>职称</a:t>
                      </a:r>
                    </a:p>
                  </a:txBody>
                  <a:tcPr anchor="ctr"/>
                </a:tc>
                <a:tc>
                  <a:txBody>
                    <a:bodyPr/>
                    <a:lstStyle/>
                    <a:p>
                      <a:pPr algn="ctr"/>
                      <a:r>
                        <a:rPr lang="zh-CN" altLang="en-US" dirty="0"/>
                        <a:t>类别</a:t>
                      </a:r>
                    </a:p>
                  </a:txBody>
                  <a:tcPr anchor="ctr"/>
                </a:tc>
                <a:tc>
                  <a:txBody>
                    <a:bodyPr/>
                    <a:lstStyle/>
                    <a:p>
                      <a:pPr algn="ctr"/>
                      <a:r>
                        <a:rPr lang="zh-CN" altLang="en-US" dirty="0"/>
                        <a:t>研究任务</a:t>
                      </a:r>
                    </a:p>
                  </a:txBody>
                  <a:tcPr anchor="ctr"/>
                </a:tc>
                <a:tc>
                  <a:txBody>
                    <a:bodyPr/>
                    <a:lstStyle/>
                    <a:p>
                      <a:pPr algn="ctr"/>
                      <a:r>
                        <a:rPr lang="zh-CN" altLang="en-US" dirty="0"/>
                        <a:t>投入时间</a:t>
                      </a:r>
                      <a:endParaRPr lang="en-US" altLang="zh-CN" dirty="0"/>
                    </a:p>
                    <a:p>
                      <a:pPr algn="ctr"/>
                      <a:r>
                        <a:rPr lang="zh-CN" altLang="en-US" dirty="0"/>
                        <a:t>（月</a:t>
                      </a:r>
                      <a:r>
                        <a:rPr lang="en-US" altLang="zh-CN" dirty="0"/>
                        <a:t>/</a:t>
                      </a:r>
                      <a:r>
                        <a:rPr lang="zh-CN" altLang="en-US" dirty="0"/>
                        <a:t>年）</a:t>
                      </a:r>
                    </a:p>
                  </a:txBody>
                  <a:tcPr anchor="ctr"/>
                </a:tc>
                <a:extLst>
                  <a:ext uri="{0D108BD9-81ED-4DB2-BD59-A6C34878D82A}">
                    <a16:rowId xmlns:a16="http://schemas.microsoft.com/office/drawing/2014/main" val="1545489409"/>
                  </a:ext>
                </a:extLst>
              </a:tr>
              <a:tr h="352677">
                <a:tc>
                  <a:txBody>
                    <a:bodyPr/>
                    <a:lstStyle/>
                    <a:p>
                      <a:pPr algn="ctr"/>
                      <a:r>
                        <a:rPr lang="zh-CN" altLang="en-US" dirty="0"/>
                        <a:t>孙贤和</a:t>
                      </a:r>
                    </a:p>
                  </a:txBody>
                  <a:tcPr anchor="ctr"/>
                </a:tc>
                <a:tc>
                  <a:txBody>
                    <a:bodyPr/>
                    <a:lstStyle/>
                    <a:p>
                      <a:pPr algn="ctr"/>
                      <a:r>
                        <a:rPr lang="zh-CN" altLang="zh-CN" sz="1800" kern="1200" dirty="0">
                          <a:effectLst/>
                        </a:rPr>
                        <a:t>伊利诺理工大学</a:t>
                      </a:r>
                      <a:endParaRPr lang="zh-CN" altLang="en-US" dirty="0"/>
                    </a:p>
                  </a:txBody>
                  <a:tcPr anchor="ctr"/>
                </a:tc>
                <a:tc>
                  <a:txBody>
                    <a:bodyPr/>
                    <a:lstStyle/>
                    <a:p>
                      <a:pPr algn="ctr"/>
                      <a:r>
                        <a:rPr lang="zh-CN" altLang="en-US" dirty="0"/>
                        <a:t>教授</a:t>
                      </a:r>
                    </a:p>
                  </a:txBody>
                  <a:tcPr anchor="ctr"/>
                </a:tc>
                <a:tc>
                  <a:txBody>
                    <a:bodyPr/>
                    <a:lstStyle/>
                    <a:p>
                      <a:pPr algn="ctr"/>
                      <a:r>
                        <a:rPr lang="zh-CN" altLang="en-US" dirty="0"/>
                        <a:t>双聘</a:t>
                      </a:r>
                    </a:p>
                  </a:txBody>
                  <a:tcPr anchor="ctr"/>
                </a:tc>
                <a:tc>
                  <a:txBody>
                    <a:bodyPr/>
                    <a:lstStyle/>
                    <a:p>
                      <a:pPr algn="ctr"/>
                      <a:r>
                        <a:rPr lang="zh-CN" altLang="en-US" dirty="0"/>
                        <a:t>总体设计</a:t>
                      </a:r>
                    </a:p>
                  </a:txBody>
                  <a:tcPr anchor="ctr"/>
                </a:tc>
                <a:tc>
                  <a:txBody>
                    <a:bodyPr/>
                    <a:lstStyle/>
                    <a:p>
                      <a:pPr algn="ctr"/>
                      <a:r>
                        <a:rPr lang="en-US" altLang="zh-CN" dirty="0"/>
                        <a:t>2</a:t>
                      </a:r>
                      <a:endParaRPr lang="zh-CN" altLang="en-US" dirty="0"/>
                    </a:p>
                  </a:txBody>
                  <a:tcPr anchor="ctr"/>
                </a:tc>
                <a:extLst>
                  <a:ext uri="{0D108BD9-81ED-4DB2-BD59-A6C34878D82A}">
                    <a16:rowId xmlns:a16="http://schemas.microsoft.com/office/drawing/2014/main" val="2584005810"/>
                  </a:ext>
                </a:extLst>
              </a:tr>
              <a:tr h="352677">
                <a:tc>
                  <a:txBody>
                    <a:bodyPr/>
                    <a:lstStyle/>
                    <a:p>
                      <a:pPr algn="ctr"/>
                      <a:r>
                        <a:rPr lang="zh-CN" altLang="en-US" dirty="0"/>
                        <a:t>陈刚</a:t>
                      </a:r>
                    </a:p>
                  </a:txBody>
                  <a:tcPr anchor="ctr"/>
                </a:tc>
                <a:tc>
                  <a:txBody>
                    <a:bodyPr/>
                    <a:lstStyle/>
                    <a:p>
                      <a:pPr algn="ctr"/>
                      <a:r>
                        <a:rPr lang="zh-CN" altLang="en-US" dirty="0"/>
                        <a:t>浙江大学</a:t>
                      </a:r>
                    </a:p>
                  </a:txBody>
                  <a:tcPr anchor="ctr"/>
                </a:tc>
                <a:tc>
                  <a:txBody>
                    <a:bodyPr/>
                    <a:lstStyle/>
                    <a:p>
                      <a:pPr algn="ctr"/>
                      <a:r>
                        <a:rPr lang="zh-CN" altLang="en-US" dirty="0"/>
                        <a:t>教授</a:t>
                      </a:r>
                    </a:p>
                  </a:txBody>
                  <a:tcPr anchor="ctr"/>
                </a:tc>
                <a:tc>
                  <a:txBody>
                    <a:bodyPr/>
                    <a:lstStyle/>
                    <a:p>
                      <a:pPr algn="ctr"/>
                      <a:r>
                        <a:rPr lang="zh-CN" altLang="en-US" dirty="0"/>
                        <a:t>双聘</a:t>
                      </a:r>
                    </a:p>
                  </a:txBody>
                  <a:tcPr anchor="ctr"/>
                </a:tc>
                <a:tc>
                  <a:txBody>
                    <a:bodyPr/>
                    <a:lstStyle/>
                    <a:p>
                      <a:pPr algn="ctr"/>
                      <a:r>
                        <a:rPr lang="zh-CN" altLang="en-US" dirty="0"/>
                        <a:t>总体设计</a:t>
                      </a:r>
                    </a:p>
                  </a:txBody>
                  <a:tcPr anchor="ctr"/>
                </a:tc>
                <a:tc>
                  <a:txBody>
                    <a:bodyPr/>
                    <a:lstStyle/>
                    <a:p>
                      <a:pPr algn="ctr"/>
                      <a:r>
                        <a:rPr lang="en-US" altLang="zh-CN" dirty="0"/>
                        <a:t>3</a:t>
                      </a:r>
                      <a:endParaRPr lang="zh-CN" altLang="en-US" dirty="0"/>
                    </a:p>
                  </a:txBody>
                  <a:tcPr anchor="ctr"/>
                </a:tc>
                <a:extLst>
                  <a:ext uri="{0D108BD9-81ED-4DB2-BD59-A6C34878D82A}">
                    <a16:rowId xmlns:a16="http://schemas.microsoft.com/office/drawing/2014/main" val="2080849336"/>
                  </a:ext>
                </a:extLst>
              </a:tr>
              <a:tr h="613388">
                <a:tc>
                  <a:txBody>
                    <a:bodyPr/>
                    <a:lstStyle/>
                    <a:p>
                      <a:pPr algn="ctr"/>
                      <a:r>
                        <a:rPr lang="zh-CN" altLang="en-US" dirty="0"/>
                        <a:t>陈德铭</a:t>
                      </a:r>
                    </a:p>
                  </a:txBody>
                  <a:tcPr anchor="ctr"/>
                </a:tc>
                <a:tc>
                  <a:txBody>
                    <a:bodyPr/>
                    <a:lstStyle/>
                    <a:p>
                      <a:pPr algn="ctr"/>
                      <a:r>
                        <a:rPr lang="zh-CN" altLang="en-US" dirty="0"/>
                        <a:t>伊利诺伊大学厄巴纳</a:t>
                      </a:r>
                      <a:r>
                        <a:rPr lang="en-US" altLang="zh-CN" dirty="0"/>
                        <a:t>-</a:t>
                      </a:r>
                      <a:r>
                        <a:rPr lang="zh-CN" altLang="en-US" dirty="0"/>
                        <a:t>香槟分校</a:t>
                      </a:r>
                    </a:p>
                  </a:txBody>
                  <a:tcPr anchor="ctr"/>
                </a:tc>
                <a:tc>
                  <a:txBody>
                    <a:bodyPr/>
                    <a:lstStyle/>
                    <a:p>
                      <a:pPr algn="ctr"/>
                      <a:r>
                        <a:rPr lang="zh-CN" altLang="en-US" dirty="0"/>
                        <a:t>教授</a:t>
                      </a:r>
                    </a:p>
                  </a:txBody>
                  <a:tcPr anchor="ctr"/>
                </a:tc>
                <a:tc>
                  <a:txBody>
                    <a:bodyPr/>
                    <a:lstStyle/>
                    <a:p>
                      <a:pPr algn="ctr"/>
                      <a:r>
                        <a:rPr lang="zh-CN" altLang="en-US" dirty="0"/>
                        <a:t>双聘</a:t>
                      </a:r>
                    </a:p>
                  </a:txBody>
                  <a:tcPr anchor="ctr"/>
                </a:tc>
                <a:tc>
                  <a:txBody>
                    <a:bodyPr/>
                    <a:lstStyle/>
                    <a:p>
                      <a:pPr algn="ctr"/>
                      <a:r>
                        <a:rPr lang="en-US" altLang="zh-CN" dirty="0"/>
                        <a:t>XPU</a:t>
                      </a:r>
                      <a:r>
                        <a:rPr lang="zh-CN" altLang="en-US" dirty="0"/>
                        <a:t>计算</a:t>
                      </a:r>
                    </a:p>
                  </a:txBody>
                  <a:tcPr anchor="ctr"/>
                </a:tc>
                <a:tc>
                  <a:txBody>
                    <a:bodyPr/>
                    <a:lstStyle/>
                    <a:p>
                      <a:pPr algn="ctr"/>
                      <a:r>
                        <a:rPr lang="en-US" altLang="zh-CN" dirty="0"/>
                        <a:t>3</a:t>
                      </a:r>
                      <a:endParaRPr lang="zh-CN" altLang="en-US" dirty="0"/>
                    </a:p>
                  </a:txBody>
                  <a:tcPr anchor="ctr"/>
                </a:tc>
                <a:extLst>
                  <a:ext uri="{0D108BD9-81ED-4DB2-BD59-A6C34878D82A}">
                    <a16:rowId xmlns:a16="http://schemas.microsoft.com/office/drawing/2014/main" val="1453973215"/>
                  </a:ext>
                </a:extLst>
              </a:tr>
              <a:tr h="352677">
                <a:tc>
                  <a:txBody>
                    <a:bodyPr/>
                    <a:lstStyle/>
                    <a:p>
                      <a:pPr algn="ctr"/>
                      <a:r>
                        <a:rPr lang="zh-CN" altLang="en-US" dirty="0"/>
                        <a:t>何水兵</a:t>
                      </a:r>
                    </a:p>
                  </a:txBody>
                  <a:tcPr anchor="ctr"/>
                </a:tc>
                <a:tc>
                  <a:txBody>
                    <a:bodyPr/>
                    <a:lstStyle/>
                    <a:p>
                      <a:pPr algn="ctr"/>
                      <a:r>
                        <a:rPr lang="zh-CN" altLang="en-US" dirty="0"/>
                        <a:t>浙江大学</a:t>
                      </a:r>
                    </a:p>
                  </a:txBody>
                  <a:tcPr anchor="ctr"/>
                </a:tc>
                <a:tc>
                  <a:txBody>
                    <a:bodyPr/>
                    <a:lstStyle/>
                    <a:p>
                      <a:pPr algn="ctr"/>
                      <a:r>
                        <a:rPr lang="zh-CN" altLang="en-US" dirty="0"/>
                        <a:t>研究员</a:t>
                      </a:r>
                    </a:p>
                  </a:txBody>
                  <a:tcPr anchor="ctr"/>
                </a:tc>
                <a:tc>
                  <a:txBody>
                    <a:bodyPr/>
                    <a:lstStyle/>
                    <a:p>
                      <a:pPr algn="ctr"/>
                      <a:r>
                        <a:rPr lang="zh-CN" altLang="en-US" dirty="0"/>
                        <a:t>双聘</a:t>
                      </a:r>
                    </a:p>
                  </a:txBody>
                  <a:tcPr anchor="ctr"/>
                </a:tc>
                <a:tc>
                  <a:txBody>
                    <a:bodyPr/>
                    <a:lstStyle/>
                    <a:p>
                      <a:pPr algn="ctr"/>
                      <a:r>
                        <a:rPr lang="en-US" altLang="zh-CN" dirty="0"/>
                        <a:t>XPU</a:t>
                      </a:r>
                      <a:r>
                        <a:rPr lang="zh-CN" altLang="en-US" dirty="0"/>
                        <a:t>计算</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1291209068"/>
                  </a:ext>
                </a:extLst>
              </a:tr>
              <a:tr h="352677">
                <a:tc>
                  <a:txBody>
                    <a:bodyPr/>
                    <a:lstStyle/>
                    <a:p>
                      <a:pPr algn="ctr"/>
                      <a:r>
                        <a:rPr lang="zh-CN" altLang="en-US" dirty="0"/>
                        <a:t>伍赛</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algn="ctr"/>
                      <a:r>
                        <a:rPr lang="zh-CN" altLang="en-US" dirty="0"/>
                        <a:t>副教授</a:t>
                      </a:r>
                    </a:p>
                  </a:txBody>
                  <a:tcPr anchor="ctr"/>
                </a:tc>
                <a:tc>
                  <a:txBody>
                    <a:bodyPr/>
                    <a:lstStyle/>
                    <a:p>
                      <a:pPr algn="ctr"/>
                      <a:r>
                        <a:rPr lang="zh-CN" altLang="en-US" dirty="0"/>
                        <a:t>双聘</a:t>
                      </a:r>
                    </a:p>
                  </a:txBody>
                  <a:tcPr anchor="ctr"/>
                </a:tc>
                <a:tc>
                  <a:txBody>
                    <a:bodyPr/>
                    <a:lstStyle/>
                    <a:p>
                      <a:pPr algn="ctr"/>
                      <a:r>
                        <a:rPr lang="zh-CN" altLang="en-US" dirty="0"/>
                        <a:t>可扩展性</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4130399293"/>
                  </a:ext>
                </a:extLst>
              </a:tr>
              <a:tr h="352677">
                <a:tc>
                  <a:txBody>
                    <a:bodyPr/>
                    <a:lstStyle/>
                    <a:p>
                      <a:pPr algn="ctr"/>
                      <a:r>
                        <a:rPr lang="zh-CN" altLang="en-US" dirty="0"/>
                        <a:t>王总辉</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高工</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双聘</a:t>
                      </a:r>
                    </a:p>
                  </a:txBody>
                  <a:tcPr anchor="ctr"/>
                </a:tc>
                <a:tc>
                  <a:txBody>
                    <a:bodyPr/>
                    <a:lstStyle/>
                    <a:p>
                      <a:pPr algn="ctr"/>
                      <a:r>
                        <a:rPr lang="zh-CN" altLang="en-US" dirty="0"/>
                        <a:t>自适应调度</a:t>
                      </a:r>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1917171022"/>
                  </a:ext>
                </a:extLst>
              </a:tr>
              <a:tr h="352677">
                <a:tc>
                  <a:txBody>
                    <a:bodyPr/>
                    <a:lstStyle/>
                    <a:p>
                      <a:pPr algn="ctr"/>
                      <a:r>
                        <a:rPr lang="zh-CN" altLang="en-US" dirty="0"/>
                        <a:t>王则可</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浙江大学</a:t>
                      </a:r>
                    </a:p>
                  </a:txBody>
                  <a:tcPr anchor="ctr"/>
                </a:tc>
                <a:tc>
                  <a:txBody>
                    <a:bodyPr/>
                    <a:lstStyle/>
                    <a:p>
                      <a:pPr algn="ctr"/>
                      <a:r>
                        <a:rPr lang="zh-CN" altLang="en-US" dirty="0"/>
                        <a:t>研究员</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全职双聘</a:t>
                      </a:r>
                    </a:p>
                  </a:txBody>
                  <a:tcPr anchor="ctr"/>
                </a:tc>
                <a:tc>
                  <a:txBody>
                    <a:bodyPr/>
                    <a:lstStyle/>
                    <a:p>
                      <a:pPr algn="ctr"/>
                      <a:r>
                        <a:rPr lang="zh-CN" altLang="en-US" dirty="0"/>
                        <a:t>通信加速</a:t>
                      </a:r>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3293248423"/>
                  </a:ext>
                </a:extLst>
              </a:tr>
              <a:tr h="613388">
                <a:tc>
                  <a:txBody>
                    <a:bodyPr/>
                    <a:lstStyle/>
                    <a:p>
                      <a:pPr algn="ctr"/>
                      <a:r>
                        <a:rPr lang="zh-CN" altLang="en-US" dirty="0"/>
                        <a:t>银燕龙</a:t>
                      </a:r>
                    </a:p>
                  </a:txBody>
                  <a:tcPr anchor="ctr"/>
                </a:tc>
                <a:tc>
                  <a:txBody>
                    <a:bodyPr/>
                    <a:lstStyle/>
                    <a:p>
                      <a:pPr algn="ctr"/>
                      <a:r>
                        <a:rPr lang="zh-CN" altLang="en-US" dirty="0"/>
                        <a:t>之江实验室</a:t>
                      </a:r>
                    </a:p>
                  </a:txBody>
                  <a:tcPr anchor="ctr"/>
                </a:tc>
                <a:tc>
                  <a:txBody>
                    <a:bodyPr/>
                    <a:lstStyle/>
                    <a:p>
                      <a:pPr algn="ctr"/>
                      <a:r>
                        <a:rPr lang="zh-CN" altLang="en-US" dirty="0"/>
                        <a:t>研究员</a:t>
                      </a:r>
                    </a:p>
                  </a:txBody>
                  <a:tcPr anchor="ctr"/>
                </a:tc>
                <a:tc>
                  <a:txBody>
                    <a:bodyPr/>
                    <a:lstStyle/>
                    <a:p>
                      <a:pPr algn="ctr"/>
                      <a:r>
                        <a:rPr lang="zh-CN" altLang="en-US" dirty="0"/>
                        <a:t>全职</a:t>
                      </a:r>
                    </a:p>
                  </a:txBody>
                  <a:tcPr anchor="ctr"/>
                </a:tc>
                <a:tc>
                  <a:txBody>
                    <a:bodyPr/>
                    <a:lstStyle/>
                    <a:p>
                      <a:pPr algn="ctr"/>
                      <a:r>
                        <a:rPr lang="zh-CN" altLang="en-US" dirty="0"/>
                        <a:t>存储加速、</a:t>
                      </a:r>
                      <a:br>
                        <a:rPr lang="en-US" altLang="zh-CN" dirty="0"/>
                      </a:br>
                      <a:r>
                        <a:rPr lang="zh-CN" altLang="en-US" dirty="0"/>
                        <a:t>应用感知</a:t>
                      </a:r>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3053677822"/>
                  </a:ext>
                </a:extLst>
              </a:tr>
              <a:tr h="352677">
                <a:tc>
                  <a:txBody>
                    <a:bodyPr/>
                    <a:lstStyle/>
                    <a:p>
                      <a:pPr algn="ctr"/>
                      <a:r>
                        <a:rPr lang="zh-CN" altLang="en-US" dirty="0"/>
                        <a:t>毛旷</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之江实验室</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助研</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全职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可扩展性</a:t>
                      </a:r>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2829597439"/>
                  </a:ext>
                </a:extLst>
              </a:tr>
              <a:tr h="352677">
                <a:tc rowSpan="3">
                  <a:txBody>
                    <a:bodyPr/>
                    <a:lstStyle/>
                    <a:p>
                      <a:pPr algn="ctr"/>
                      <a:r>
                        <a:rPr lang="zh-CN" altLang="en-US" dirty="0"/>
                        <a:t>招聘人员</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非全职双聘，</a:t>
                      </a:r>
                      <a:r>
                        <a:rPr lang="en-US" altLang="zh-CN" dirty="0"/>
                        <a:t>12</a:t>
                      </a:r>
                      <a:r>
                        <a:rPr lang="zh-CN" altLang="en-US" dirty="0"/>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8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3971035572"/>
                  </a:ext>
                </a:extLst>
              </a:tr>
              <a:tr h="352677">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研究员，</a:t>
                      </a:r>
                      <a:r>
                        <a:rPr lang="en-US" altLang="zh-CN" sz="1800" kern="1200" dirty="0">
                          <a:solidFill>
                            <a:schemeClr val="dk1"/>
                          </a:solidFill>
                          <a:latin typeface="+mn-lt"/>
                          <a:ea typeface="+mn-ea"/>
                          <a:cs typeface="+mn-cs"/>
                        </a:rPr>
                        <a:t>15</a:t>
                      </a:r>
                      <a:r>
                        <a:rPr lang="zh-CN" altLang="en-US" sz="1800" kern="1200" dirty="0">
                          <a:solidFill>
                            <a:schemeClr val="dk1"/>
                          </a:solidFill>
                          <a:latin typeface="+mn-lt"/>
                          <a:ea typeface="+mn-ea"/>
                          <a:cs typeface="+mn-cs"/>
                        </a:rPr>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1064478186"/>
                  </a:ext>
                </a:extLst>
              </a:tr>
              <a:tr h="352677">
                <a:tc vMerge="1">
                  <a:txBody>
                    <a:bodyPr/>
                    <a:lstStyle/>
                    <a:p>
                      <a:pPr algn="ct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工程师，</a:t>
                      </a:r>
                      <a:r>
                        <a:rPr lang="en-US" altLang="zh-CN" sz="1800" kern="1200" dirty="0">
                          <a:solidFill>
                            <a:schemeClr val="dk1"/>
                          </a:solidFill>
                          <a:latin typeface="+mn-lt"/>
                          <a:ea typeface="+mn-ea"/>
                          <a:cs typeface="+mn-cs"/>
                        </a:rPr>
                        <a:t>16</a:t>
                      </a:r>
                      <a:r>
                        <a:rPr lang="zh-CN" altLang="en-US" sz="1800" kern="1200" dirty="0">
                          <a:solidFill>
                            <a:schemeClr val="dk1"/>
                          </a:solidFill>
                          <a:latin typeface="+mn-lt"/>
                          <a:ea typeface="+mn-ea"/>
                          <a:cs typeface="+mn-cs"/>
                        </a:rPr>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tc>
                  <a:txBody>
                    <a:bodyPr/>
                    <a:lstStyle/>
                    <a:p>
                      <a:pPr algn="ctr"/>
                      <a:r>
                        <a:rPr lang="en-US" altLang="zh-CN" dirty="0"/>
                        <a:t>12</a:t>
                      </a:r>
                      <a:endParaRPr lang="zh-CN" altLang="en-US" dirty="0"/>
                    </a:p>
                  </a:txBody>
                  <a:tcPr anchor="ctr"/>
                </a:tc>
                <a:extLst>
                  <a:ext uri="{0D108BD9-81ED-4DB2-BD59-A6C34878D82A}">
                    <a16:rowId xmlns:a16="http://schemas.microsoft.com/office/drawing/2014/main" val="1742888366"/>
                  </a:ext>
                </a:extLst>
              </a:tr>
              <a:tr h="352677">
                <a:tc>
                  <a:txBody>
                    <a:bodyPr/>
                    <a:lstStyle/>
                    <a:p>
                      <a:pPr algn="ctr"/>
                      <a:r>
                        <a:rPr lang="zh-CN" altLang="en-US" dirty="0"/>
                        <a:t>研究生</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硕士生</a:t>
                      </a:r>
                      <a:r>
                        <a:rPr lang="en-US" altLang="zh-CN" dirty="0"/>
                        <a:t>/</a:t>
                      </a:r>
                      <a:r>
                        <a:rPr lang="zh-CN" altLang="en-US" dirty="0"/>
                        <a:t>博士生，</a:t>
                      </a:r>
                      <a:r>
                        <a:rPr lang="en-US" altLang="zh-CN" dirty="0"/>
                        <a:t>60</a:t>
                      </a:r>
                      <a:r>
                        <a:rPr lang="zh-CN" altLang="en-US" dirty="0"/>
                        <a:t>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dirty="0"/>
                    </a:p>
                  </a:txBody>
                  <a:tcPr anchor="ctr"/>
                </a:tc>
                <a:tc>
                  <a:txBody>
                    <a:bodyPr/>
                    <a:lstStyle/>
                    <a:p>
                      <a:pPr algn="ctr"/>
                      <a:r>
                        <a:rPr lang="en-US" altLang="zh-CN" dirty="0"/>
                        <a:t>10</a:t>
                      </a:r>
                      <a:endParaRPr lang="zh-CN" altLang="en-US" dirty="0"/>
                    </a:p>
                  </a:txBody>
                  <a:tcPr anchor="ctr"/>
                </a:tc>
                <a:extLst>
                  <a:ext uri="{0D108BD9-81ED-4DB2-BD59-A6C34878D82A}">
                    <a16:rowId xmlns:a16="http://schemas.microsoft.com/office/drawing/2014/main" val="225068573"/>
                  </a:ext>
                </a:extLst>
              </a:tr>
            </a:tbl>
          </a:graphicData>
        </a:graphic>
      </p:graphicFrame>
      <p:sp>
        <p:nvSpPr>
          <p:cNvPr id="2" name="灯片编号占位符 1">
            <a:extLst>
              <a:ext uri="{FF2B5EF4-FFF2-40B4-BE49-F238E27FC236}">
                <a16:creationId xmlns:a16="http://schemas.microsoft.com/office/drawing/2014/main" id="{82D41A29-748A-4AC4-B193-54B79C304F17}"/>
              </a:ext>
            </a:extLst>
          </p:cNvPr>
          <p:cNvSpPr>
            <a:spLocks noGrp="1"/>
          </p:cNvSpPr>
          <p:nvPr>
            <p:ph type="sldNum" sz="quarter" idx="12"/>
          </p:nvPr>
        </p:nvSpPr>
        <p:spPr/>
        <p:txBody>
          <a:bodyPr/>
          <a:lstStyle/>
          <a:p>
            <a:fld id="{17F0B86A-3B10-4477-8AC6-12E7D7B5209B}" type="slidenum">
              <a:rPr lang="zh-CN" altLang="en-US" smtClean="0"/>
              <a:t>56</a:t>
            </a:fld>
            <a:endParaRPr lang="zh-CN" altLang="en-US"/>
          </a:p>
        </p:txBody>
      </p:sp>
    </p:spTree>
    <p:extLst>
      <p:ext uri="{BB962C8B-B14F-4D97-AF65-F5344CB8AC3E}">
        <p14:creationId xmlns:p14="http://schemas.microsoft.com/office/powerpoint/2010/main" val="2210083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18022-7E6E-4A2B-8996-62BED4F5E47B}"/>
              </a:ext>
            </a:extLst>
          </p:cNvPr>
          <p:cNvSpPr>
            <a:spLocks noGrp="1"/>
          </p:cNvSpPr>
          <p:nvPr>
            <p:ph type="title"/>
          </p:nvPr>
        </p:nvSpPr>
        <p:spPr/>
        <p:txBody>
          <a:bodyPr/>
          <a:lstStyle/>
          <a:p>
            <a:r>
              <a:rPr lang="zh-CN" altLang="en-US" dirty="0"/>
              <a:t>课题团队</a:t>
            </a:r>
            <a:r>
              <a:rPr lang="en-US" altLang="zh-CN" sz="2800" dirty="0"/>
              <a:t>—</a:t>
            </a:r>
            <a:r>
              <a:rPr lang="zh-CN" altLang="en-US" sz="2800" dirty="0"/>
              <a:t>课题</a:t>
            </a:r>
            <a:r>
              <a:rPr lang="en-US" altLang="zh-CN" sz="2800" dirty="0"/>
              <a:t>1</a:t>
            </a:r>
            <a:r>
              <a:rPr lang="zh-CN" altLang="en-US" sz="2800" dirty="0"/>
              <a:t>：招聘计划</a:t>
            </a:r>
            <a:endParaRPr lang="zh-CN" altLang="en-US" dirty="0"/>
          </a:p>
        </p:txBody>
      </p:sp>
      <p:sp>
        <p:nvSpPr>
          <p:cNvPr id="3" name="内容占位符 2">
            <a:extLst>
              <a:ext uri="{FF2B5EF4-FFF2-40B4-BE49-F238E27FC236}">
                <a16:creationId xmlns:a16="http://schemas.microsoft.com/office/drawing/2014/main" id="{99FFC72E-1ABF-4CC5-98AE-535CFF8BB1EE}"/>
              </a:ext>
            </a:extLst>
          </p:cNvPr>
          <p:cNvSpPr>
            <a:spLocks noGrp="1"/>
          </p:cNvSpPr>
          <p:nvPr>
            <p:ph idx="1"/>
          </p:nvPr>
        </p:nvSpPr>
        <p:spPr/>
        <p:txBody>
          <a:bodyPr/>
          <a:lstStyle/>
          <a:p>
            <a:r>
              <a:rPr lang="zh-CN" altLang="en-US" dirty="0"/>
              <a:t>每年需额外招聘各类人员分布</a:t>
            </a:r>
          </a:p>
        </p:txBody>
      </p:sp>
      <p:sp>
        <p:nvSpPr>
          <p:cNvPr id="4" name="灯片编号占位符 3">
            <a:extLst>
              <a:ext uri="{FF2B5EF4-FFF2-40B4-BE49-F238E27FC236}">
                <a16:creationId xmlns:a16="http://schemas.microsoft.com/office/drawing/2014/main" id="{9570D914-7459-4E4A-945F-7339942CFA34}"/>
              </a:ext>
            </a:extLst>
          </p:cNvPr>
          <p:cNvSpPr>
            <a:spLocks noGrp="1"/>
          </p:cNvSpPr>
          <p:nvPr>
            <p:ph type="sldNum" sz="quarter" idx="12"/>
          </p:nvPr>
        </p:nvSpPr>
        <p:spPr/>
        <p:txBody>
          <a:bodyPr/>
          <a:lstStyle/>
          <a:p>
            <a:fld id="{17F0B86A-3B10-4477-8AC6-12E7D7B5209B}" type="slidenum">
              <a:rPr lang="zh-CN" altLang="en-US" smtClean="0"/>
              <a:t>57</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815631046"/>
              </p:ext>
            </p:extLst>
          </p:nvPr>
        </p:nvGraphicFramePr>
        <p:xfrm>
          <a:off x="436880" y="1701869"/>
          <a:ext cx="8244781" cy="4841541"/>
        </p:xfrm>
        <a:graphic>
          <a:graphicData uri="http://schemas.openxmlformats.org/drawingml/2006/table">
            <a:tbl>
              <a:tblPr firstRow="1" bandRow="1">
                <a:tableStyleId>{7DF18680-E054-41AD-8BC1-D1AEF772440D}</a:tableStyleId>
              </a:tblPr>
              <a:tblGrid>
                <a:gridCol w="1127760">
                  <a:extLst>
                    <a:ext uri="{9D8B030D-6E8A-4147-A177-3AD203B41FA5}">
                      <a16:colId xmlns:a16="http://schemas.microsoft.com/office/drawing/2014/main" val="2271510506"/>
                    </a:ext>
                  </a:extLst>
                </a:gridCol>
                <a:gridCol w="993325">
                  <a:extLst>
                    <a:ext uri="{9D8B030D-6E8A-4147-A177-3AD203B41FA5}">
                      <a16:colId xmlns:a16="http://schemas.microsoft.com/office/drawing/2014/main" val="490197035"/>
                    </a:ext>
                  </a:extLst>
                </a:gridCol>
                <a:gridCol w="2001306">
                  <a:extLst>
                    <a:ext uri="{9D8B030D-6E8A-4147-A177-3AD203B41FA5}">
                      <a16:colId xmlns:a16="http://schemas.microsoft.com/office/drawing/2014/main" val="3737956630"/>
                    </a:ext>
                  </a:extLst>
                </a:gridCol>
                <a:gridCol w="1374130">
                  <a:extLst>
                    <a:ext uri="{9D8B030D-6E8A-4147-A177-3AD203B41FA5}">
                      <a16:colId xmlns:a16="http://schemas.microsoft.com/office/drawing/2014/main" val="1865680725"/>
                    </a:ext>
                  </a:extLst>
                </a:gridCol>
                <a:gridCol w="1374130">
                  <a:extLst>
                    <a:ext uri="{9D8B030D-6E8A-4147-A177-3AD203B41FA5}">
                      <a16:colId xmlns:a16="http://schemas.microsoft.com/office/drawing/2014/main" val="3858487737"/>
                    </a:ext>
                  </a:extLst>
                </a:gridCol>
                <a:gridCol w="1374130">
                  <a:extLst>
                    <a:ext uri="{9D8B030D-6E8A-4147-A177-3AD203B41FA5}">
                      <a16:colId xmlns:a16="http://schemas.microsoft.com/office/drawing/2014/main" val="3412280733"/>
                    </a:ext>
                  </a:extLst>
                </a:gridCol>
              </a:tblGrid>
              <a:tr h="537949">
                <a:tc>
                  <a:txBody>
                    <a:bodyPr/>
                    <a:lstStyle/>
                    <a:p>
                      <a:pPr algn="ctr">
                        <a:spcAft>
                          <a:spcPts val="0"/>
                        </a:spcAft>
                      </a:pPr>
                      <a:r>
                        <a:rPr lang="zh-CN" sz="1600" kern="100" dirty="0">
                          <a:effectLst/>
                        </a:rPr>
                        <a:t>年度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spcAft>
                          <a:spcPts val="0"/>
                        </a:spcAft>
                      </a:pPr>
                      <a:r>
                        <a:rPr lang="zh-CN" sz="1600" kern="100" dirty="0">
                          <a:effectLst/>
                        </a:rPr>
                        <a:t>人员类型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zh-CN" sz="1600" kern="100" dirty="0">
                          <a:effectLst/>
                        </a:rPr>
                        <a:t>规划人数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zh-CN" altLang="en-US" sz="1600" kern="100" dirty="0">
                          <a:effectLst/>
                        </a:rPr>
                        <a:t>到位人数</a:t>
                      </a:r>
                      <a:endParaRPr lang="zh-CN" altLang="en-US" sz="1600" b="1" kern="100" dirty="0">
                        <a:solidFill>
                          <a:schemeClr val="lt1"/>
                        </a:solidFill>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6350" marB="0" anchor="ctr"/>
                </a:tc>
                <a:tc>
                  <a:txBody>
                    <a:bodyPr/>
                    <a:lstStyle/>
                    <a:p>
                      <a:pPr algn="ctr" fontAlgn="ctr"/>
                      <a:r>
                        <a:rPr lang="zh-CN" altLang="en-US" sz="1600" kern="100" dirty="0">
                          <a:effectLst/>
                        </a:rPr>
                        <a:t>需招聘人数</a:t>
                      </a:r>
                      <a:endParaRPr lang="zh-CN" altLang="en-US" sz="1600" b="1" kern="100" dirty="0">
                        <a:solidFill>
                          <a:schemeClr val="lt1"/>
                        </a:solidFill>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6350" marB="0" anchor="ctr"/>
                </a:tc>
                <a:extLst>
                  <a:ext uri="{0D108BD9-81ED-4DB2-BD59-A6C34878D82A}">
                    <a16:rowId xmlns:a16="http://schemas.microsoft.com/office/drawing/2014/main" val="2689609688"/>
                  </a:ext>
                </a:extLst>
              </a:tr>
              <a:tr h="537949">
                <a:tc rowSpan="4">
                  <a:txBody>
                    <a:bodyPr/>
                    <a:lstStyle/>
                    <a:p>
                      <a:pPr algn="ctr" fontAlgn="ctr"/>
                      <a:r>
                        <a:rPr lang="zh-CN" altLang="en-US" sz="1600" u="none" strike="noStrike" dirty="0">
                          <a:effectLst/>
                        </a:rPr>
                        <a:t>第一年度</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rowSpan="2">
                  <a:txBody>
                    <a:bodyPr/>
                    <a:lstStyle/>
                    <a:p>
                      <a:pPr algn="ctr" fontAlgn="ctr"/>
                      <a:r>
                        <a:rPr lang="zh-CN" altLang="en-US" sz="1600" u="none" strike="noStrike" dirty="0">
                          <a:effectLst/>
                        </a:rPr>
                        <a:t>非全职</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600" u="none" strike="noStrike" dirty="0">
                          <a:effectLst/>
                        </a:rPr>
                        <a:t>课题负责人</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sz="1600" u="none" strike="noStrike" dirty="0">
                          <a:effectLst/>
                        </a:rPr>
                        <a:t>2</a:t>
                      </a:r>
                      <a:endParaRPr lang="en-US" sz="1600" b="0" i="0" u="none" strike="noStrike" dirty="0">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a:effectLst/>
                        </a:rPr>
                        <a:t>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0949303"/>
                  </a:ext>
                </a:extLst>
              </a:tr>
              <a:tr h="537949">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600" u="none" strike="noStrike" dirty="0">
                          <a:effectLst/>
                        </a:rPr>
                        <a:t>课题核心及骨干人员</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marL="0" algn="ctr" defTabSz="914400" rtl="0" eaLnBrk="1" fontAlgn="ctr" latinLnBrk="0" hangingPunct="1"/>
                      <a:r>
                        <a:rPr lang="en-US" altLang="zh-CN" sz="1600" u="none" strike="noStrike" kern="1200" dirty="0">
                          <a:solidFill>
                            <a:schemeClr val="dk1"/>
                          </a:solidFill>
                          <a:effectLst/>
                          <a:latin typeface="+mn-lt"/>
                          <a:ea typeface="+mn-ea"/>
                          <a:cs typeface="+mn-cs"/>
                        </a:rPr>
                        <a:t>10</a:t>
                      </a:r>
                      <a:endParaRPr lang="en-US" sz="1600" u="none" strike="noStrike" kern="1200" dirty="0">
                        <a:solidFill>
                          <a:schemeClr val="dk1"/>
                        </a:solidFill>
                        <a:effectLst/>
                        <a:latin typeface="+mn-lt"/>
                        <a:ea typeface="+mn-ea"/>
                        <a:cs typeface="+mn-cs"/>
                      </a:endParaRPr>
                    </a:p>
                  </a:txBody>
                  <a:tcPr marL="6350" marR="6350" marT="6350" marB="0" anchor="ctr"/>
                </a:tc>
                <a:tc>
                  <a:txBody>
                    <a:bodyPr/>
                    <a:lstStyle/>
                    <a:p>
                      <a:pPr algn="ctr" fontAlgn="ctr"/>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b="0" i="0" u="none" strike="noStrike" dirty="0">
                          <a:solidFill>
                            <a:schemeClr val="dk1"/>
                          </a:solidFill>
                          <a:effectLst/>
                          <a:latin typeface="+mn-lt"/>
                          <a:ea typeface="+mn-ea"/>
                        </a:rPr>
                        <a:t>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941900043"/>
                  </a:ext>
                </a:extLst>
              </a:tr>
              <a:tr h="537949">
                <a:tc vMerge="1">
                  <a:txBody>
                    <a:bodyPr/>
                    <a:lstStyle/>
                    <a:p>
                      <a:endParaRPr lang="zh-CN" altLang="en-US"/>
                    </a:p>
                  </a:txBody>
                  <a:tcPr/>
                </a:tc>
                <a:tc rowSpan="2">
                  <a:txBody>
                    <a:bodyPr/>
                    <a:lstStyle/>
                    <a:p>
                      <a:pPr algn="ctr" fontAlgn="ctr"/>
                      <a:r>
                        <a:rPr lang="zh-CN" altLang="en-US" sz="1600" u="none" strike="noStrike">
                          <a:effectLst/>
                        </a:rPr>
                        <a:t>全职</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600" u="none" strike="noStrike" dirty="0">
                          <a:effectLst/>
                        </a:rPr>
                        <a:t>研究员</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10</a:t>
                      </a:r>
                    </a:p>
                  </a:txBody>
                  <a:tcPr marL="6350" marR="6350" marT="6350" marB="0" anchor="ctr"/>
                </a:tc>
                <a:tc>
                  <a:txBody>
                    <a:bodyPr/>
                    <a:lstStyle/>
                    <a:p>
                      <a:pPr algn="ctr" fontAlgn="ctr"/>
                      <a:r>
                        <a:rPr lang="en-US" altLang="zh-CN" sz="1600" u="none" strike="noStrike" dirty="0">
                          <a:effectLst/>
                        </a:rPr>
                        <a:t>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a:effectLst/>
                        </a:rPr>
                        <a:t>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625309756"/>
                  </a:ext>
                </a:extLst>
              </a:tr>
              <a:tr h="537949">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600" u="none" strike="noStrike" dirty="0">
                          <a:effectLst/>
                        </a:rPr>
                        <a:t>工程师</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10</a:t>
                      </a:r>
                    </a:p>
                  </a:txBody>
                  <a:tcPr marL="6350" marR="6350" marT="6350" marB="0" anchor="ctr"/>
                </a:tc>
                <a:tc>
                  <a:txBody>
                    <a:bodyPr/>
                    <a:lstStyle/>
                    <a:p>
                      <a:pPr algn="ctr"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10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31806022"/>
                  </a:ext>
                </a:extLst>
              </a:tr>
              <a:tr h="537949">
                <a:tc rowSpan="4">
                  <a:txBody>
                    <a:bodyPr/>
                    <a:lstStyle/>
                    <a:p>
                      <a:pPr algn="ctr" fontAlgn="ctr"/>
                      <a:r>
                        <a:rPr lang="zh-CN" altLang="en-US" sz="1600" u="none" strike="noStrike" dirty="0">
                          <a:effectLst/>
                        </a:rPr>
                        <a:t>第二年度</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rowSpan="2">
                  <a:txBody>
                    <a:bodyPr/>
                    <a:lstStyle/>
                    <a:p>
                      <a:pPr algn="ctr" fontAlgn="ctr"/>
                      <a:r>
                        <a:rPr lang="zh-CN" altLang="en-US" sz="1600" u="none" strike="noStrike" dirty="0">
                          <a:effectLst/>
                        </a:rPr>
                        <a:t>非全职</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600" u="none" strike="noStrike" dirty="0">
                          <a:effectLst/>
                        </a:rPr>
                        <a:t>课题负责人</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marL="0" algn="ctr" defTabSz="914400" rtl="0" eaLnBrk="1" fontAlgn="ctr" latinLnBrk="0" hangingPunct="1"/>
                      <a:r>
                        <a:rPr lang="en-US" sz="1600" u="none" strike="noStrike" kern="1200" dirty="0">
                          <a:solidFill>
                            <a:schemeClr val="dk1"/>
                          </a:solidFill>
                          <a:effectLst/>
                          <a:latin typeface="+mn-lt"/>
                          <a:ea typeface="+mn-ea"/>
                          <a:cs typeface="+mn-cs"/>
                        </a:rPr>
                        <a:t>2</a:t>
                      </a:r>
                    </a:p>
                  </a:txBody>
                  <a:tcPr marL="6350" marR="6350" marT="6350" marB="0" anchor="ctr"/>
                </a:tc>
                <a:tc>
                  <a:txBody>
                    <a:bodyPr/>
                    <a:lstStyle/>
                    <a:p>
                      <a:pPr algn="ctr" fontAlgn="ctr"/>
                      <a:r>
                        <a:rPr lang="en-US" altLang="zh-CN" sz="1600" u="none" strike="noStrike" dirty="0">
                          <a:effectLst/>
                        </a:rPr>
                        <a:t>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189268956"/>
                  </a:ext>
                </a:extLst>
              </a:tr>
              <a:tr h="537949">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600" u="none" strike="noStrike" dirty="0">
                          <a:effectLst/>
                        </a:rPr>
                        <a:t>课题核心及骨干人员</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marL="0" algn="ctr" defTabSz="914400" rtl="0" eaLnBrk="1" fontAlgn="ctr" latinLnBrk="0" hangingPunct="1"/>
                      <a:r>
                        <a:rPr lang="en-US" altLang="zh-CN" sz="1600" u="none" strike="noStrike" kern="1200" dirty="0">
                          <a:solidFill>
                            <a:schemeClr val="dk1"/>
                          </a:solidFill>
                          <a:effectLst/>
                          <a:latin typeface="+mn-lt"/>
                          <a:ea typeface="+mn-ea"/>
                          <a:cs typeface="+mn-cs"/>
                        </a:rPr>
                        <a:t>15</a:t>
                      </a:r>
                      <a:endParaRPr lang="en-US" sz="1600" u="none" strike="noStrike" kern="1200" dirty="0">
                        <a:solidFill>
                          <a:schemeClr val="dk1"/>
                        </a:solidFill>
                        <a:effectLst/>
                        <a:latin typeface="+mn-lt"/>
                        <a:ea typeface="+mn-ea"/>
                        <a:cs typeface="+mn-cs"/>
                      </a:endParaRPr>
                    </a:p>
                  </a:txBody>
                  <a:tcPr marL="6350" marR="6350" marT="6350" marB="0" anchor="ctr"/>
                </a:tc>
                <a:tc>
                  <a:txBody>
                    <a:bodyPr/>
                    <a:lstStyle/>
                    <a:p>
                      <a:pPr algn="ctr" fontAlgn="ctr"/>
                      <a:r>
                        <a:rPr lang="en-US" altLang="zh-CN" sz="1600" b="0" i="0" u="none" strike="noStrike" dirty="0">
                          <a:solidFill>
                            <a:schemeClr val="dk1"/>
                          </a:solidFill>
                          <a:effectLst/>
                          <a:latin typeface="+mn-lt"/>
                          <a:ea typeface="+mn-ea"/>
                        </a:rPr>
                        <a:t>10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5</a:t>
                      </a:r>
                    </a:p>
                  </a:txBody>
                  <a:tcPr marL="6350" marR="6350" marT="6350" marB="0" anchor="ctr"/>
                </a:tc>
                <a:extLst>
                  <a:ext uri="{0D108BD9-81ED-4DB2-BD59-A6C34878D82A}">
                    <a16:rowId xmlns:a16="http://schemas.microsoft.com/office/drawing/2014/main" val="1356235320"/>
                  </a:ext>
                </a:extLst>
              </a:tr>
              <a:tr h="537949">
                <a:tc vMerge="1">
                  <a:txBody>
                    <a:bodyPr/>
                    <a:lstStyle/>
                    <a:p>
                      <a:endParaRPr lang="zh-CN" altLang="en-US"/>
                    </a:p>
                  </a:txBody>
                  <a:tcPr/>
                </a:tc>
                <a:tc rowSpan="2">
                  <a:txBody>
                    <a:bodyPr/>
                    <a:lstStyle/>
                    <a:p>
                      <a:pPr algn="ctr" fontAlgn="ctr"/>
                      <a:r>
                        <a:rPr lang="zh-CN" altLang="en-US" sz="1600" u="none" strike="noStrike">
                          <a:effectLst/>
                        </a:rPr>
                        <a:t>全职</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600" u="none" strike="noStrike" dirty="0">
                          <a:effectLst/>
                        </a:rPr>
                        <a:t>研究员</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sz="1600" u="none" strike="noStrike" dirty="0">
                          <a:effectLst/>
                        </a:rPr>
                        <a:t>18</a:t>
                      </a:r>
                      <a:endParaRPr lang="en-US" sz="1600" b="0" i="0" u="none" strike="noStrike" dirty="0">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10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8</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809241914"/>
                  </a:ext>
                </a:extLst>
              </a:tr>
              <a:tr h="537949">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600" u="none" strike="noStrike" dirty="0">
                          <a:effectLst/>
                        </a:rPr>
                        <a:t>工程师</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sz="1600" u="none" strike="noStrike">
                          <a:effectLst/>
                        </a:rPr>
                        <a:t>16</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10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736565563"/>
                  </a:ext>
                </a:extLst>
              </a:tr>
            </a:tbl>
          </a:graphicData>
        </a:graphic>
      </p:graphicFrame>
    </p:spTree>
    <p:extLst>
      <p:ext uri="{BB962C8B-B14F-4D97-AF65-F5344CB8AC3E}">
        <p14:creationId xmlns:p14="http://schemas.microsoft.com/office/powerpoint/2010/main" val="1181375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18022-7E6E-4A2B-8996-62BED4F5E47B}"/>
              </a:ext>
            </a:extLst>
          </p:cNvPr>
          <p:cNvSpPr>
            <a:spLocks noGrp="1"/>
          </p:cNvSpPr>
          <p:nvPr>
            <p:ph type="title"/>
          </p:nvPr>
        </p:nvSpPr>
        <p:spPr/>
        <p:txBody>
          <a:bodyPr/>
          <a:lstStyle/>
          <a:p>
            <a:r>
              <a:rPr lang="zh-CN" altLang="en-US" dirty="0"/>
              <a:t>课题团队</a:t>
            </a:r>
            <a:r>
              <a:rPr lang="en-US" altLang="zh-CN" sz="2800" dirty="0"/>
              <a:t>—</a:t>
            </a:r>
            <a:r>
              <a:rPr lang="zh-CN" altLang="en-US" sz="2800" dirty="0"/>
              <a:t>课题</a:t>
            </a:r>
            <a:r>
              <a:rPr lang="en-US" altLang="zh-CN" sz="2800" dirty="0"/>
              <a:t>1</a:t>
            </a:r>
            <a:r>
              <a:rPr lang="zh-CN" altLang="en-US" sz="2800" dirty="0"/>
              <a:t>：招聘计划</a:t>
            </a:r>
            <a:endParaRPr lang="zh-CN" altLang="en-US" dirty="0"/>
          </a:p>
        </p:txBody>
      </p:sp>
      <p:sp>
        <p:nvSpPr>
          <p:cNvPr id="3" name="内容占位符 2">
            <a:extLst>
              <a:ext uri="{FF2B5EF4-FFF2-40B4-BE49-F238E27FC236}">
                <a16:creationId xmlns:a16="http://schemas.microsoft.com/office/drawing/2014/main" id="{99FFC72E-1ABF-4CC5-98AE-535CFF8BB1EE}"/>
              </a:ext>
            </a:extLst>
          </p:cNvPr>
          <p:cNvSpPr>
            <a:spLocks noGrp="1"/>
          </p:cNvSpPr>
          <p:nvPr>
            <p:ph idx="1"/>
          </p:nvPr>
        </p:nvSpPr>
        <p:spPr/>
        <p:txBody>
          <a:bodyPr/>
          <a:lstStyle/>
          <a:p>
            <a:r>
              <a:rPr lang="zh-CN" altLang="en-US" dirty="0"/>
              <a:t>招聘各类人员按研究任务分布</a:t>
            </a:r>
          </a:p>
        </p:txBody>
      </p:sp>
      <p:sp>
        <p:nvSpPr>
          <p:cNvPr id="4" name="灯片编号占位符 3">
            <a:extLst>
              <a:ext uri="{FF2B5EF4-FFF2-40B4-BE49-F238E27FC236}">
                <a16:creationId xmlns:a16="http://schemas.microsoft.com/office/drawing/2014/main" id="{9570D914-7459-4E4A-945F-7339942CFA34}"/>
              </a:ext>
            </a:extLst>
          </p:cNvPr>
          <p:cNvSpPr>
            <a:spLocks noGrp="1"/>
          </p:cNvSpPr>
          <p:nvPr>
            <p:ph type="sldNum" sz="quarter" idx="12"/>
          </p:nvPr>
        </p:nvSpPr>
        <p:spPr/>
        <p:txBody>
          <a:bodyPr/>
          <a:lstStyle/>
          <a:p>
            <a:fld id="{17F0B86A-3B10-4477-8AC6-12E7D7B5209B}" type="slidenum">
              <a:rPr lang="zh-CN" altLang="en-US" smtClean="0"/>
              <a:t>58</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914406382"/>
              </p:ext>
            </p:extLst>
          </p:nvPr>
        </p:nvGraphicFramePr>
        <p:xfrm>
          <a:off x="449609" y="1633708"/>
          <a:ext cx="8244781" cy="4841541"/>
        </p:xfrm>
        <a:graphic>
          <a:graphicData uri="http://schemas.openxmlformats.org/drawingml/2006/table">
            <a:tbl>
              <a:tblPr firstRow="1" bandRow="1">
                <a:tableStyleId>{7DF18680-E054-41AD-8BC1-D1AEF772440D}</a:tableStyleId>
              </a:tblPr>
              <a:tblGrid>
                <a:gridCol w="1249690">
                  <a:extLst>
                    <a:ext uri="{9D8B030D-6E8A-4147-A177-3AD203B41FA5}">
                      <a16:colId xmlns:a16="http://schemas.microsoft.com/office/drawing/2014/main" val="2271510506"/>
                    </a:ext>
                  </a:extLst>
                </a:gridCol>
                <a:gridCol w="1735664">
                  <a:extLst>
                    <a:ext uri="{9D8B030D-6E8A-4147-A177-3AD203B41FA5}">
                      <a16:colId xmlns:a16="http://schemas.microsoft.com/office/drawing/2014/main" val="490197035"/>
                    </a:ext>
                  </a:extLst>
                </a:gridCol>
                <a:gridCol w="1319917">
                  <a:extLst>
                    <a:ext uri="{9D8B030D-6E8A-4147-A177-3AD203B41FA5}">
                      <a16:colId xmlns:a16="http://schemas.microsoft.com/office/drawing/2014/main" val="439930076"/>
                    </a:ext>
                  </a:extLst>
                </a:gridCol>
                <a:gridCol w="1343770">
                  <a:extLst>
                    <a:ext uri="{9D8B030D-6E8A-4147-A177-3AD203B41FA5}">
                      <a16:colId xmlns:a16="http://schemas.microsoft.com/office/drawing/2014/main" val="1865680725"/>
                    </a:ext>
                  </a:extLst>
                </a:gridCol>
                <a:gridCol w="1375576">
                  <a:extLst>
                    <a:ext uri="{9D8B030D-6E8A-4147-A177-3AD203B41FA5}">
                      <a16:colId xmlns:a16="http://schemas.microsoft.com/office/drawing/2014/main" val="3858487737"/>
                    </a:ext>
                  </a:extLst>
                </a:gridCol>
                <a:gridCol w="1220164">
                  <a:extLst>
                    <a:ext uri="{9D8B030D-6E8A-4147-A177-3AD203B41FA5}">
                      <a16:colId xmlns:a16="http://schemas.microsoft.com/office/drawing/2014/main" val="3412280733"/>
                    </a:ext>
                  </a:extLst>
                </a:gridCol>
              </a:tblGrid>
              <a:tr h="537949">
                <a:tc>
                  <a:txBody>
                    <a:bodyPr/>
                    <a:lstStyle/>
                    <a:p>
                      <a:pPr algn="ctr" fontAlgn="ctr"/>
                      <a:r>
                        <a:rPr lang="zh-CN" altLang="en-US" sz="1600" b="0" i="0" u="none" strike="noStrike" baseline="0" dirty="0">
                          <a:solidFill>
                            <a:schemeClr val="bg1"/>
                          </a:solidFill>
                          <a:effectLst/>
                          <a:latin typeface="Times New Roman" panose="02020603050405020304" pitchFamily="18" charset="0"/>
                          <a:ea typeface="+mn-ea"/>
                        </a:rPr>
                        <a:t>研究任务</a:t>
                      </a:r>
                    </a:p>
                  </a:txBody>
                  <a:tcPr marL="6350" marR="6350" marT="6350" marB="0" anchor="ctr"/>
                </a:tc>
                <a:tc>
                  <a:txBody>
                    <a:bodyPr/>
                    <a:lstStyle/>
                    <a:p>
                      <a:pPr algn="ctr" fontAlgn="ctr"/>
                      <a:r>
                        <a:rPr lang="zh-CN" altLang="en-US" sz="1600" b="0" i="0" u="none" strike="noStrike" baseline="0" dirty="0">
                          <a:solidFill>
                            <a:schemeClr val="bg1"/>
                          </a:solidFill>
                          <a:effectLst/>
                          <a:latin typeface="Times New Roman" panose="02020603050405020304" pitchFamily="18" charset="0"/>
                          <a:ea typeface="+mn-ea"/>
                        </a:rPr>
                        <a:t>核心及骨干</a:t>
                      </a:r>
                    </a:p>
                  </a:txBody>
                  <a:tcPr marL="6350" marR="6350" marT="6350" marB="0" anchor="ctr"/>
                </a:tc>
                <a:tc>
                  <a:txBody>
                    <a:bodyPr/>
                    <a:lstStyle/>
                    <a:p>
                      <a:pPr algn="ctr" fontAlgn="ctr"/>
                      <a:r>
                        <a:rPr lang="zh-CN" altLang="en-US" sz="1600" b="0" i="0" u="none" strike="noStrike" baseline="0" dirty="0">
                          <a:solidFill>
                            <a:schemeClr val="bg1"/>
                          </a:solidFill>
                          <a:effectLst/>
                          <a:latin typeface="Times New Roman" panose="02020603050405020304" pitchFamily="18" charset="0"/>
                          <a:ea typeface="+mn-ea"/>
                        </a:rPr>
                        <a:t>非全职双聘</a:t>
                      </a:r>
                    </a:p>
                  </a:txBody>
                  <a:tcPr marL="6350" marR="6350" marT="6350" marB="0" anchor="ctr"/>
                </a:tc>
                <a:tc>
                  <a:txBody>
                    <a:bodyPr/>
                    <a:lstStyle/>
                    <a:p>
                      <a:pPr algn="ctr" fontAlgn="ctr"/>
                      <a:r>
                        <a:rPr lang="zh-CN" altLang="en-US" sz="1600" b="0" i="0" u="none" strike="noStrike" baseline="0" dirty="0">
                          <a:solidFill>
                            <a:schemeClr val="bg1"/>
                          </a:solidFill>
                          <a:effectLst/>
                          <a:latin typeface="Times New Roman" panose="02020603050405020304" pitchFamily="18" charset="0"/>
                          <a:ea typeface="+mn-ea"/>
                        </a:rPr>
                        <a:t>需招聘研究员</a:t>
                      </a:r>
                    </a:p>
                  </a:txBody>
                  <a:tcPr marL="6350" marR="6350" marT="6350" marB="0" anchor="ctr"/>
                </a:tc>
                <a:tc>
                  <a:txBody>
                    <a:bodyPr/>
                    <a:lstStyle/>
                    <a:p>
                      <a:pPr algn="ctr" fontAlgn="ctr"/>
                      <a:r>
                        <a:rPr lang="zh-CN" altLang="en-US" sz="1600" b="0" i="0" u="none" strike="noStrike" baseline="0" dirty="0">
                          <a:solidFill>
                            <a:schemeClr val="bg1"/>
                          </a:solidFill>
                          <a:effectLst/>
                          <a:latin typeface="Times New Roman" panose="02020603050405020304" pitchFamily="18" charset="0"/>
                          <a:ea typeface="+mn-ea"/>
                        </a:rPr>
                        <a:t>需招聘工程师</a:t>
                      </a:r>
                    </a:p>
                  </a:txBody>
                  <a:tcPr marL="6350" marR="6350" marT="6350" marB="0" anchor="ctr"/>
                </a:tc>
                <a:tc>
                  <a:txBody>
                    <a:bodyPr/>
                    <a:lstStyle/>
                    <a:p>
                      <a:pPr algn="ctr" fontAlgn="ctr"/>
                      <a:r>
                        <a:rPr lang="zh-CN" altLang="en-US" sz="1600" b="0" i="0" u="none" strike="noStrike" baseline="0" dirty="0">
                          <a:solidFill>
                            <a:schemeClr val="bg1"/>
                          </a:solidFill>
                          <a:effectLst/>
                          <a:latin typeface="Times New Roman" panose="02020603050405020304" pitchFamily="18" charset="0"/>
                          <a:ea typeface="+mn-ea"/>
                        </a:rPr>
                        <a:t>博</a:t>
                      </a:r>
                      <a:r>
                        <a:rPr lang="en-US" altLang="zh-CN" sz="1600" b="0" i="0" u="none" strike="noStrike" baseline="0" dirty="0">
                          <a:solidFill>
                            <a:schemeClr val="bg1"/>
                          </a:solidFill>
                          <a:effectLst/>
                          <a:latin typeface="Times New Roman" panose="02020603050405020304" pitchFamily="18" charset="0"/>
                          <a:ea typeface="+mn-ea"/>
                        </a:rPr>
                        <a:t>/</a:t>
                      </a:r>
                      <a:r>
                        <a:rPr lang="zh-CN" altLang="en-US" sz="1600" b="0" i="0" u="none" strike="noStrike" baseline="0" dirty="0">
                          <a:solidFill>
                            <a:schemeClr val="bg1"/>
                          </a:solidFill>
                          <a:effectLst/>
                          <a:latin typeface="Times New Roman" panose="02020603050405020304" pitchFamily="18" charset="0"/>
                          <a:ea typeface="+mn-ea"/>
                        </a:rPr>
                        <a:t>硕</a:t>
                      </a:r>
                      <a:r>
                        <a:rPr lang="en-US" altLang="zh-CN" sz="1600" b="0" i="0" u="none" strike="noStrike" baseline="0" dirty="0">
                          <a:solidFill>
                            <a:schemeClr val="bg1"/>
                          </a:solidFill>
                          <a:effectLst/>
                          <a:latin typeface="Times New Roman" panose="02020603050405020304" pitchFamily="18" charset="0"/>
                          <a:ea typeface="+mn-ea"/>
                        </a:rPr>
                        <a:t>/</a:t>
                      </a:r>
                      <a:r>
                        <a:rPr lang="zh-CN" altLang="en-US" sz="1600" b="0" i="0" u="none" strike="noStrike" baseline="0" dirty="0">
                          <a:solidFill>
                            <a:schemeClr val="bg1"/>
                          </a:solidFill>
                          <a:effectLst/>
                          <a:latin typeface="Times New Roman" panose="02020603050405020304" pitchFamily="18" charset="0"/>
                          <a:ea typeface="+mn-ea"/>
                        </a:rPr>
                        <a:t>其他</a:t>
                      </a:r>
                    </a:p>
                  </a:txBody>
                  <a:tcPr marL="6350" marR="6350" marT="6350" marB="0" anchor="ctr"/>
                </a:tc>
                <a:extLst>
                  <a:ext uri="{0D108BD9-81ED-4DB2-BD59-A6C34878D82A}">
                    <a16:rowId xmlns:a16="http://schemas.microsoft.com/office/drawing/2014/main" val="2689609688"/>
                  </a:ext>
                </a:extLst>
              </a:tr>
              <a:tr h="537949">
                <a:tc>
                  <a:txBody>
                    <a:bodyPr/>
                    <a:lstStyle/>
                    <a:p>
                      <a:pPr algn="ctr" fontAlgn="ctr"/>
                      <a:r>
                        <a:rPr lang="zh-CN" altLang="en-US" sz="1600" b="0" i="0" u="none" strike="noStrike" baseline="0" dirty="0">
                          <a:solidFill>
                            <a:srgbClr val="000000"/>
                          </a:solidFill>
                          <a:effectLst/>
                          <a:latin typeface="Times New Roman" panose="02020603050405020304" pitchFamily="18" charset="0"/>
                          <a:ea typeface="+mn-ea"/>
                        </a:rPr>
                        <a:t>总体设计</a:t>
                      </a:r>
                    </a:p>
                  </a:txBody>
                  <a:tcPr marL="6350" marR="6350" marT="6350" marB="0" anchor="ctr"/>
                </a:tc>
                <a:tc>
                  <a:txBody>
                    <a:bodyPr/>
                    <a:lstStyle/>
                    <a:p>
                      <a:pPr algn="ctr" fontAlgn="ctr"/>
                      <a:r>
                        <a:rPr lang="zh-CN" altLang="en-US" sz="1600" b="0" i="0" u="none" strike="noStrike" baseline="0">
                          <a:solidFill>
                            <a:srgbClr val="000000"/>
                          </a:solidFill>
                          <a:effectLst/>
                          <a:latin typeface="Times New Roman" panose="02020603050405020304" pitchFamily="18" charset="0"/>
                          <a:ea typeface="+mn-ea"/>
                        </a:rPr>
                        <a:t>孙贤和、陈刚</a:t>
                      </a:r>
                    </a:p>
                  </a:txBody>
                  <a:tcPr marL="6350" marR="6350" marT="6350" marB="0" anchor="ctr"/>
                </a:tc>
                <a:tc>
                  <a:txBody>
                    <a:bodyPr/>
                    <a:lstStyle/>
                    <a:p>
                      <a:pPr algn="ctr" fontAlgn="ctr"/>
                      <a:endParaRPr lang="zh-CN" altLang="en-US" sz="1600" b="0" i="0" u="none" strike="noStrike" baseline="0" dirty="0">
                        <a:solidFill>
                          <a:srgbClr val="000000"/>
                        </a:solidFill>
                        <a:effectLst/>
                        <a:latin typeface="Times New Roman" panose="02020603050405020304" pitchFamily="18" charset="0"/>
                        <a:ea typeface="+mn-ea"/>
                      </a:endParaRP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a:t>
                      </a:r>
                      <a:endParaRPr lang="zh-CN" altLang="en-US" sz="1600" b="0" i="0" u="none" strike="noStrike" baseline="0" dirty="0">
                        <a:solidFill>
                          <a:srgbClr val="000000"/>
                        </a:solidFill>
                        <a:effectLst/>
                        <a:latin typeface="Times New Roman" panose="02020603050405020304" pitchFamily="18" charset="0"/>
                        <a:ea typeface="+mn-ea"/>
                      </a:endParaRP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a:t>
                      </a:r>
                      <a:endParaRPr lang="zh-CN" altLang="en-US" sz="1600" b="0" i="0" u="none" strike="noStrike" baseline="0" dirty="0">
                        <a:solidFill>
                          <a:srgbClr val="000000"/>
                        </a:solidFill>
                        <a:effectLst/>
                        <a:latin typeface="Times New Roman" panose="02020603050405020304" pitchFamily="18" charset="0"/>
                        <a:ea typeface="+mn-ea"/>
                      </a:endParaRP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a:t>
                      </a:r>
                      <a:endParaRPr lang="zh-CN" altLang="en-US" sz="1600" b="0" i="0" u="none" strike="noStrike" baseline="0" dirty="0">
                        <a:solidFill>
                          <a:srgbClr val="000000"/>
                        </a:solidFill>
                        <a:effectLst/>
                        <a:latin typeface="Times New Roman" panose="02020603050405020304" pitchFamily="18" charset="0"/>
                        <a:ea typeface="+mn-ea"/>
                      </a:endParaRPr>
                    </a:p>
                  </a:txBody>
                  <a:tcPr marL="6350" marR="6350" marT="6350" marB="0" anchor="ctr"/>
                </a:tc>
                <a:extLst>
                  <a:ext uri="{0D108BD9-81ED-4DB2-BD59-A6C34878D82A}">
                    <a16:rowId xmlns:a16="http://schemas.microsoft.com/office/drawing/2014/main" val="556782104"/>
                  </a:ext>
                </a:extLst>
              </a:tr>
              <a:tr h="537949">
                <a:tc>
                  <a:txBody>
                    <a:bodyPr/>
                    <a:lstStyle/>
                    <a:p>
                      <a:pPr algn="ctr" fontAlgn="ctr"/>
                      <a:r>
                        <a:rPr lang="zh-CN" altLang="en-US" sz="1600" b="0" i="0" u="none" strike="noStrike" baseline="0" dirty="0">
                          <a:solidFill>
                            <a:srgbClr val="000000"/>
                          </a:solidFill>
                          <a:effectLst/>
                          <a:latin typeface="Times New Roman" panose="02020603050405020304" pitchFamily="18" charset="0"/>
                          <a:ea typeface="+mn-ea"/>
                        </a:rPr>
                        <a:t>应用感知组</a:t>
                      </a:r>
                    </a:p>
                  </a:txBody>
                  <a:tcPr marL="6350" marR="6350" marT="6350" marB="0" anchor="ctr"/>
                </a:tc>
                <a:tc>
                  <a:txBody>
                    <a:bodyPr/>
                    <a:lstStyle/>
                    <a:p>
                      <a:pPr algn="ctr" fontAlgn="ctr"/>
                      <a:r>
                        <a:rPr lang="zh-CN" altLang="en-US" sz="1600" b="0" i="0" u="none" strike="noStrike" baseline="0" dirty="0">
                          <a:solidFill>
                            <a:srgbClr val="000000"/>
                          </a:solidFill>
                          <a:effectLst/>
                          <a:latin typeface="Times New Roman" panose="02020603050405020304" pitchFamily="18" charset="0"/>
                          <a:ea typeface="+mn-ea"/>
                        </a:rPr>
                        <a:t>银燕龙</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2</a:t>
                      </a:r>
                    </a:p>
                  </a:txBody>
                  <a:tcPr marL="6350" marR="6350" marT="6350" marB="0" anchor="ctr"/>
                </a:tc>
                <a:tc>
                  <a:txBody>
                    <a:bodyPr/>
                    <a:lstStyle/>
                    <a:p>
                      <a:pPr algn="ctr" fontAlgn="ctr"/>
                      <a:r>
                        <a:rPr lang="en-US" altLang="zh-CN" sz="1600" b="0" i="0" u="none" strike="noStrike" baseline="0">
                          <a:solidFill>
                            <a:srgbClr val="000000"/>
                          </a:solidFill>
                          <a:effectLst/>
                          <a:latin typeface="Times New Roman" panose="02020603050405020304" pitchFamily="18" charset="0"/>
                          <a:ea typeface="+mn-ea"/>
                        </a:rPr>
                        <a:t>1</a:t>
                      </a:r>
                    </a:p>
                  </a:txBody>
                  <a:tcPr marL="6350" marR="6350" marT="6350" marB="0" anchor="ctr"/>
                </a:tc>
                <a:tc>
                  <a:txBody>
                    <a:bodyPr/>
                    <a:lstStyle/>
                    <a:p>
                      <a:pPr algn="ctr" fontAlgn="ctr"/>
                      <a:r>
                        <a:rPr lang="en-US" altLang="zh-CN" sz="1600" b="0" i="0" u="none" strike="noStrike" baseline="0">
                          <a:solidFill>
                            <a:srgbClr val="000000"/>
                          </a:solidFill>
                          <a:effectLst/>
                          <a:latin typeface="Times New Roman" panose="02020603050405020304" pitchFamily="18" charset="0"/>
                          <a:ea typeface="+mn-ea"/>
                        </a:rPr>
                        <a:t>3</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8</a:t>
                      </a:r>
                    </a:p>
                  </a:txBody>
                  <a:tcPr marL="6350" marR="6350" marT="6350" marB="0" anchor="ctr"/>
                </a:tc>
                <a:extLst>
                  <a:ext uri="{0D108BD9-81ED-4DB2-BD59-A6C34878D82A}">
                    <a16:rowId xmlns:a16="http://schemas.microsoft.com/office/drawing/2014/main" val="3821229163"/>
                  </a:ext>
                </a:extLst>
              </a:tr>
              <a:tr h="537949">
                <a:tc>
                  <a:txBody>
                    <a:bodyPr/>
                    <a:lstStyle/>
                    <a:p>
                      <a:pPr algn="ctr" fontAlgn="ctr"/>
                      <a:r>
                        <a:rPr lang="en-US" sz="1600" b="0" i="0" u="none" strike="noStrike" baseline="0" dirty="0">
                          <a:solidFill>
                            <a:srgbClr val="000000"/>
                          </a:solidFill>
                          <a:effectLst/>
                          <a:latin typeface="Times New Roman" panose="02020603050405020304" pitchFamily="18" charset="0"/>
                          <a:ea typeface="+mn-ea"/>
                        </a:rPr>
                        <a:t>XPU</a:t>
                      </a:r>
                      <a:r>
                        <a:rPr lang="zh-CN" altLang="en-US" sz="1600" b="0" i="0" u="none" strike="noStrike" baseline="0" dirty="0">
                          <a:solidFill>
                            <a:srgbClr val="000000"/>
                          </a:solidFill>
                          <a:effectLst/>
                          <a:latin typeface="Times New Roman" panose="02020603050405020304" pitchFamily="18" charset="0"/>
                          <a:ea typeface="+mn-ea"/>
                        </a:rPr>
                        <a:t>计算组</a:t>
                      </a:r>
                    </a:p>
                  </a:txBody>
                  <a:tcPr marL="6350" marR="6350" marT="6350" marB="0" anchor="ctr"/>
                </a:tc>
                <a:tc>
                  <a:txBody>
                    <a:bodyPr/>
                    <a:lstStyle/>
                    <a:p>
                      <a:pPr algn="ctr" fontAlgn="ctr"/>
                      <a:r>
                        <a:rPr lang="zh-CN" altLang="en-US" sz="1600" b="0" i="0" u="none" strike="noStrike" baseline="0" dirty="0">
                          <a:solidFill>
                            <a:srgbClr val="000000"/>
                          </a:solidFill>
                          <a:effectLst/>
                          <a:latin typeface="Times New Roman" panose="02020603050405020304" pitchFamily="18" charset="0"/>
                          <a:ea typeface="+mn-ea"/>
                        </a:rPr>
                        <a:t>何水兵、陈德铭</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2</a:t>
                      </a:r>
                    </a:p>
                  </a:txBody>
                  <a:tcPr marL="6350" marR="6350" marT="6350" marB="0" anchor="ctr"/>
                </a:tc>
                <a:tc>
                  <a:txBody>
                    <a:bodyPr/>
                    <a:lstStyle/>
                    <a:p>
                      <a:pPr algn="ctr" fontAlgn="ctr"/>
                      <a:r>
                        <a:rPr lang="en-US" altLang="zh-CN" sz="1600" b="0" i="0" u="none" strike="noStrike" baseline="0">
                          <a:solidFill>
                            <a:srgbClr val="000000"/>
                          </a:solidFill>
                          <a:effectLst/>
                          <a:latin typeface="Times New Roman" panose="02020603050405020304" pitchFamily="18" charset="0"/>
                          <a:ea typeface="+mn-ea"/>
                        </a:rPr>
                        <a:t>3</a:t>
                      </a:r>
                    </a:p>
                  </a:txBody>
                  <a:tcPr marL="6350" marR="6350" marT="6350" marB="0" anchor="ctr"/>
                </a:tc>
                <a:tc>
                  <a:txBody>
                    <a:bodyPr/>
                    <a:lstStyle/>
                    <a:p>
                      <a:pPr algn="ctr" fontAlgn="ctr"/>
                      <a:r>
                        <a:rPr lang="en-US" altLang="zh-CN" sz="1600" b="0" i="0" u="none" strike="noStrike" baseline="0">
                          <a:solidFill>
                            <a:srgbClr val="000000"/>
                          </a:solidFill>
                          <a:effectLst/>
                          <a:latin typeface="Times New Roman" panose="02020603050405020304" pitchFamily="18" charset="0"/>
                          <a:ea typeface="+mn-ea"/>
                        </a:rPr>
                        <a:t>3</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11</a:t>
                      </a:r>
                    </a:p>
                  </a:txBody>
                  <a:tcPr marL="6350" marR="6350" marT="6350" marB="0" anchor="ctr"/>
                </a:tc>
                <a:extLst>
                  <a:ext uri="{0D108BD9-81ED-4DB2-BD59-A6C34878D82A}">
                    <a16:rowId xmlns:a16="http://schemas.microsoft.com/office/drawing/2014/main" val="643139132"/>
                  </a:ext>
                </a:extLst>
              </a:tr>
              <a:tr h="537949">
                <a:tc>
                  <a:txBody>
                    <a:bodyPr/>
                    <a:lstStyle/>
                    <a:p>
                      <a:pPr algn="ctr" fontAlgn="ctr"/>
                      <a:r>
                        <a:rPr lang="zh-CN" altLang="en-US" sz="1600" b="0" i="0" u="none" strike="noStrike" baseline="0" dirty="0">
                          <a:solidFill>
                            <a:srgbClr val="000000"/>
                          </a:solidFill>
                          <a:effectLst/>
                          <a:latin typeface="Times New Roman" panose="02020603050405020304" pitchFamily="18" charset="0"/>
                          <a:ea typeface="+mn-ea"/>
                        </a:rPr>
                        <a:t>存储加速组</a:t>
                      </a:r>
                    </a:p>
                  </a:txBody>
                  <a:tcPr marL="6350" marR="6350" marT="6350" marB="0" anchor="ctr"/>
                </a:tc>
                <a:tc>
                  <a:txBody>
                    <a:bodyPr/>
                    <a:lstStyle/>
                    <a:p>
                      <a:pPr algn="ctr" fontAlgn="ctr"/>
                      <a:r>
                        <a:rPr lang="zh-CN" altLang="en-US" sz="1600" b="0" i="0" u="none" strike="noStrike" baseline="0" dirty="0">
                          <a:solidFill>
                            <a:srgbClr val="000000"/>
                          </a:solidFill>
                          <a:effectLst/>
                          <a:latin typeface="Times New Roman" panose="02020603050405020304" pitchFamily="18" charset="0"/>
                          <a:ea typeface="+mn-ea"/>
                        </a:rPr>
                        <a:t>银燕龙</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2</a:t>
                      </a:r>
                    </a:p>
                  </a:txBody>
                  <a:tcPr marL="6350" marR="6350" marT="6350" marB="0" anchor="ctr"/>
                </a:tc>
                <a:tc>
                  <a:txBody>
                    <a:bodyPr/>
                    <a:lstStyle/>
                    <a:p>
                      <a:pPr algn="ctr" fontAlgn="ctr"/>
                      <a:r>
                        <a:rPr lang="en-US" altLang="zh-CN" sz="1600" b="0" i="0" u="none" strike="noStrike" baseline="0">
                          <a:solidFill>
                            <a:srgbClr val="000000"/>
                          </a:solidFill>
                          <a:effectLst/>
                          <a:latin typeface="Times New Roman" panose="02020603050405020304" pitchFamily="18" charset="0"/>
                          <a:ea typeface="+mn-ea"/>
                        </a:rPr>
                        <a:t>3</a:t>
                      </a:r>
                    </a:p>
                  </a:txBody>
                  <a:tcPr marL="6350" marR="6350" marT="6350" marB="0" anchor="ctr"/>
                </a:tc>
                <a:tc>
                  <a:txBody>
                    <a:bodyPr/>
                    <a:lstStyle/>
                    <a:p>
                      <a:pPr algn="ctr" fontAlgn="ctr"/>
                      <a:r>
                        <a:rPr lang="en-US" altLang="zh-CN" sz="1600" b="0" i="0" u="none" strike="noStrike" baseline="0">
                          <a:solidFill>
                            <a:srgbClr val="000000"/>
                          </a:solidFill>
                          <a:effectLst/>
                          <a:latin typeface="Times New Roman" panose="02020603050405020304" pitchFamily="18" charset="0"/>
                          <a:ea typeface="+mn-ea"/>
                        </a:rPr>
                        <a:t>3</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12</a:t>
                      </a:r>
                    </a:p>
                  </a:txBody>
                  <a:tcPr marL="6350" marR="6350" marT="6350" marB="0" anchor="ctr"/>
                </a:tc>
                <a:extLst>
                  <a:ext uri="{0D108BD9-81ED-4DB2-BD59-A6C34878D82A}">
                    <a16:rowId xmlns:a16="http://schemas.microsoft.com/office/drawing/2014/main" val="485021595"/>
                  </a:ext>
                </a:extLst>
              </a:tr>
              <a:tr h="537949">
                <a:tc>
                  <a:txBody>
                    <a:bodyPr/>
                    <a:lstStyle/>
                    <a:p>
                      <a:pPr algn="ctr" fontAlgn="ctr"/>
                      <a:r>
                        <a:rPr lang="zh-CN" altLang="en-US" sz="1600" b="0" i="0" u="none" strike="noStrike" baseline="0">
                          <a:solidFill>
                            <a:srgbClr val="000000"/>
                          </a:solidFill>
                          <a:effectLst/>
                          <a:latin typeface="Times New Roman" panose="02020603050405020304" pitchFamily="18" charset="0"/>
                          <a:ea typeface="+mn-ea"/>
                        </a:rPr>
                        <a:t>通信加速组</a:t>
                      </a:r>
                    </a:p>
                  </a:txBody>
                  <a:tcPr marL="6350" marR="6350" marT="6350" marB="0" anchor="ctr"/>
                </a:tc>
                <a:tc>
                  <a:txBody>
                    <a:bodyPr/>
                    <a:lstStyle/>
                    <a:p>
                      <a:pPr algn="ctr" fontAlgn="ctr"/>
                      <a:r>
                        <a:rPr lang="zh-CN" altLang="en-US" sz="1600" b="0" i="0" u="none" strike="noStrike" baseline="0">
                          <a:solidFill>
                            <a:srgbClr val="000000"/>
                          </a:solidFill>
                          <a:effectLst/>
                          <a:latin typeface="Times New Roman" panose="02020603050405020304" pitchFamily="18" charset="0"/>
                          <a:ea typeface="+mn-ea"/>
                        </a:rPr>
                        <a:t>王则可</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2</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3</a:t>
                      </a:r>
                    </a:p>
                  </a:txBody>
                  <a:tcPr marL="6350" marR="6350" marT="6350" marB="0" anchor="ctr"/>
                </a:tc>
                <a:tc>
                  <a:txBody>
                    <a:bodyPr/>
                    <a:lstStyle/>
                    <a:p>
                      <a:pPr algn="ctr" fontAlgn="ctr"/>
                      <a:r>
                        <a:rPr lang="en-US" altLang="zh-CN" sz="1600" b="0" i="0" u="none" strike="noStrike" baseline="0">
                          <a:solidFill>
                            <a:srgbClr val="000000"/>
                          </a:solidFill>
                          <a:effectLst/>
                          <a:latin typeface="Times New Roman" panose="02020603050405020304" pitchFamily="18" charset="0"/>
                          <a:ea typeface="+mn-ea"/>
                        </a:rPr>
                        <a:t>2</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9</a:t>
                      </a:r>
                    </a:p>
                  </a:txBody>
                  <a:tcPr marL="6350" marR="6350" marT="6350" marB="0" anchor="ctr"/>
                </a:tc>
                <a:extLst>
                  <a:ext uri="{0D108BD9-81ED-4DB2-BD59-A6C34878D82A}">
                    <a16:rowId xmlns:a16="http://schemas.microsoft.com/office/drawing/2014/main" val="2843407123"/>
                  </a:ext>
                </a:extLst>
              </a:tr>
              <a:tr h="537949">
                <a:tc>
                  <a:txBody>
                    <a:bodyPr/>
                    <a:lstStyle/>
                    <a:p>
                      <a:pPr algn="ctr" fontAlgn="ctr"/>
                      <a:r>
                        <a:rPr lang="zh-CN" altLang="en-US" sz="1600" b="0" i="0" u="none" strike="noStrike" baseline="0">
                          <a:solidFill>
                            <a:srgbClr val="000000"/>
                          </a:solidFill>
                          <a:effectLst/>
                          <a:latin typeface="Times New Roman" panose="02020603050405020304" pitchFamily="18" charset="0"/>
                          <a:ea typeface="+mn-ea"/>
                        </a:rPr>
                        <a:t>可扩展性组</a:t>
                      </a:r>
                    </a:p>
                  </a:txBody>
                  <a:tcPr marL="6350" marR="6350" marT="6350" marB="0" anchor="ctr"/>
                </a:tc>
                <a:tc>
                  <a:txBody>
                    <a:bodyPr/>
                    <a:lstStyle/>
                    <a:p>
                      <a:pPr algn="ctr" fontAlgn="ctr"/>
                      <a:r>
                        <a:rPr lang="zh-CN" altLang="en-US" sz="1600" b="0" i="0" u="none" strike="noStrike" baseline="0">
                          <a:solidFill>
                            <a:srgbClr val="000000"/>
                          </a:solidFill>
                          <a:effectLst/>
                          <a:latin typeface="Times New Roman" panose="02020603050405020304" pitchFamily="18" charset="0"/>
                          <a:ea typeface="+mn-ea"/>
                        </a:rPr>
                        <a:t>伍赛、毛旷</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2</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3</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3</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10</a:t>
                      </a:r>
                    </a:p>
                  </a:txBody>
                  <a:tcPr marL="6350" marR="6350" marT="6350" marB="0" anchor="ctr"/>
                </a:tc>
                <a:extLst>
                  <a:ext uri="{0D108BD9-81ED-4DB2-BD59-A6C34878D82A}">
                    <a16:rowId xmlns:a16="http://schemas.microsoft.com/office/drawing/2014/main" val="3992801029"/>
                  </a:ext>
                </a:extLst>
              </a:tr>
              <a:tr h="537949">
                <a:tc>
                  <a:txBody>
                    <a:bodyPr/>
                    <a:lstStyle/>
                    <a:p>
                      <a:pPr algn="ctr" fontAlgn="ctr"/>
                      <a:r>
                        <a:rPr lang="zh-CN" altLang="en-US" sz="1600" b="0" i="0" u="none" strike="noStrike" baseline="0">
                          <a:solidFill>
                            <a:srgbClr val="000000"/>
                          </a:solidFill>
                          <a:effectLst/>
                          <a:latin typeface="Times New Roman" panose="02020603050405020304" pitchFamily="18" charset="0"/>
                          <a:ea typeface="+mn-ea"/>
                        </a:rPr>
                        <a:t>自适应调度</a:t>
                      </a:r>
                    </a:p>
                  </a:txBody>
                  <a:tcPr marL="6350" marR="6350" marT="6350" marB="0" anchor="ctr"/>
                </a:tc>
                <a:tc>
                  <a:txBody>
                    <a:bodyPr/>
                    <a:lstStyle/>
                    <a:p>
                      <a:pPr algn="ctr" fontAlgn="ctr"/>
                      <a:r>
                        <a:rPr lang="zh-CN" altLang="en-US" sz="1600" b="0" i="0" u="none" strike="noStrike" baseline="0">
                          <a:solidFill>
                            <a:srgbClr val="000000"/>
                          </a:solidFill>
                          <a:effectLst/>
                          <a:latin typeface="Times New Roman" panose="02020603050405020304" pitchFamily="18" charset="0"/>
                          <a:ea typeface="+mn-ea"/>
                        </a:rPr>
                        <a:t>王总辉</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2</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2</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2</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10</a:t>
                      </a:r>
                    </a:p>
                  </a:txBody>
                  <a:tcPr marL="6350" marR="6350" marT="6350" marB="0" anchor="ctr"/>
                </a:tc>
                <a:extLst>
                  <a:ext uri="{0D108BD9-81ED-4DB2-BD59-A6C34878D82A}">
                    <a16:rowId xmlns:a16="http://schemas.microsoft.com/office/drawing/2014/main" val="2333929803"/>
                  </a:ext>
                </a:extLst>
              </a:tr>
              <a:tr h="537949">
                <a:tc>
                  <a:txBody>
                    <a:bodyPr/>
                    <a:lstStyle/>
                    <a:p>
                      <a:pPr algn="ctr" fontAlgn="ctr"/>
                      <a:r>
                        <a:rPr lang="zh-CN" altLang="en-US" sz="1600" b="0" i="0" u="none" strike="noStrike" baseline="0">
                          <a:solidFill>
                            <a:srgbClr val="000000"/>
                          </a:solidFill>
                          <a:effectLst/>
                          <a:latin typeface="Times New Roman" panose="02020603050405020304" pitchFamily="18" charset="0"/>
                          <a:ea typeface="+mn-ea"/>
                        </a:rPr>
                        <a:t>汇总</a:t>
                      </a:r>
                    </a:p>
                  </a:txBody>
                  <a:tcPr marL="6350" marR="6350" marT="6350" marB="0" anchor="ctr"/>
                </a:tc>
                <a:tc>
                  <a:txBody>
                    <a:bodyPr/>
                    <a:lstStyle/>
                    <a:p>
                      <a:pPr algn="ctr" fontAlgn="ctr"/>
                      <a:r>
                        <a:rPr lang="en-US" altLang="zh-CN" sz="1600" b="0" i="0" u="none" strike="noStrike" baseline="0">
                          <a:solidFill>
                            <a:srgbClr val="000000"/>
                          </a:solidFill>
                          <a:effectLst/>
                          <a:latin typeface="Times New Roman" panose="02020603050405020304" pitchFamily="18" charset="0"/>
                          <a:ea typeface="+mn-ea"/>
                        </a:rPr>
                        <a:t>9</a:t>
                      </a:r>
                      <a:r>
                        <a:rPr lang="zh-CN" altLang="en-US" sz="1600" b="0" i="0" u="none" strike="noStrike" baseline="0">
                          <a:solidFill>
                            <a:srgbClr val="000000"/>
                          </a:solidFill>
                          <a:effectLst/>
                          <a:latin typeface="Times New Roman" panose="02020603050405020304" pitchFamily="18" charset="0"/>
                          <a:ea typeface="+mn-ea"/>
                        </a:rPr>
                        <a:t>人</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12</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15</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16</a:t>
                      </a:r>
                    </a:p>
                  </a:txBody>
                  <a:tcPr marL="6350" marR="6350" marT="6350" marB="0" anchor="ctr"/>
                </a:tc>
                <a:tc>
                  <a:txBody>
                    <a:bodyPr/>
                    <a:lstStyle/>
                    <a:p>
                      <a:pPr algn="ctr" fontAlgn="ctr"/>
                      <a:r>
                        <a:rPr lang="en-US" altLang="zh-CN" sz="1600" b="0" i="0" u="none" strike="noStrike" baseline="0" dirty="0">
                          <a:solidFill>
                            <a:srgbClr val="000000"/>
                          </a:solidFill>
                          <a:effectLst/>
                          <a:latin typeface="Times New Roman" panose="02020603050405020304" pitchFamily="18" charset="0"/>
                          <a:ea typeface="+mn-ea"/>
                        </a:rPr>
                        <a:t>60</a:t>
                      </a:r>
                    </a:p>
                  </a:txBody>
                  <a:tcPr marL="6350" marR="6350" marT="6350" marB="0" anchor="ctr"/>
                </a:tc>
                <a:extLst>
                  <a:ext uri="{0D108BD9-81ED-4DB2-BD59-A6C34878D82A}">
                    <a16:rowId xmlns:a16="http://schemas.microsoft.com/office/drawing/2014/main" val="20949303"/>
                  </a:ext>
                </a:extLst>
              </a:tr>
            </a:tbl>
          </a:graphicData>
        </a:graphic>
      </p:graphicFrame>
    </p:spTree>
    <p:extLst>
      <p:ext uri="{BB962C8B-B14F-4D97-AF65-F5344CB8AC3E}">
        <p14:creationId xmlns:p14="http://schemas.microsoft.com/office/powerpoint/2010/main" val="1154695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9991F-EEF6-4D95-844F-CC2B270E5F9A}"/>
              </a:ext>
            </a:extLst>
          </p:cNvPr>
          <p:cNvSpPr>
            <a:spLocks noGrp="1"/>
          </p:cNvSpPr>
          <p:nvPr>
            <p:ph type="title"/>
          </p:nvPr>
        </p:nvSpPr>
        <p:spPr/>
        <p:txBody>
          <a:bodyPr/>
          <a:lstStyle/>
          <a:p>
            <a:r>
              <a:rPr lang="zh-CN" altLang="en-US" dirty="0"/>
              <a:t>研究基础</a:t>
            </a:r>
            <a:r>
              <a:rPr lang="en-US" altLang="zh-CN" sz="2800" dirty="0"/>
              <a:t>—</a:t>
            </a:r>
            <a:r>
              <a:rPr lang="zh-CN" altLang="en-US" sz="2800" dirty="0"/>
              <a:t>并行计算</a:t>
            </a:r>
            <a:endParaRPr lang="zh-CN" altLang="en-US" dirty="0"/>
          </a:p>
        </p:txBody>
      </p:sp>
      <p:sp>
        <p:nvSpPr>
          <p:cNvPr id="3" name="内容占位符 2">
            <a:extLst>
              <a:ext uri="{FF2B5EF4-FFF2-40B4-BE49-F238E27FC236}">
                <a16:creationId xmlns:a16="http://schemas.microsoft.com/office/drawing/2014/main" id="{0EF7225C-4A14-4BE3-B694-025AB822A4DD}"/>
              </a:ext>
            </a:extLst>
          </p:cNvPr>
          <p:cNvSpPr>
            <a:spLocks noGrp="1"/>
          </p:cNvSpPr>
          <p:nvPr>
            <p:ph idx="1"/>
          </p:nvPr>
        </p:nvSpPr>
        <p:spPr>
          <a:xfrm>
            <a:off x="134223" y="906011"/>
            <a:ext cx="8922227" cy="5637402"/>
          </a:xfrm>
        </p:spPr>
        <p:txBody>
          <a:bodyPr/>
          <a:lstStyle/>
          <a:p>
            <a:r>
              <a:rPr lang="zh-CN" altLang="en-US" dirty="0"/>
              <a:t>课题组长期从事计算机信息存储系统和高性能计算的交叉领域研究</a:t>
            </a:r>
            <a:endParaRPr lang="en-US" altLang="zh-CN" dirty="0"/>
          </a:p>
          <a:p>
            <a:pPr lvl="1"/>
            <a:r>
              <a:rPr lang="zh-CN" altLang="en-US" dirty="0"/>
              <a:t>目前承担美国</a:t>
            </a:r>
            <a:r>
              <a:rPr lang="en-US" altLang="zh-CN" dirty="0"/>
              <a:t>NSF</a:t>
            </a:r>
            <a:r>
              <a:rPr lang="zh-CN" altLang="en-US" dirty="0"/>
              <a:t>最大的大数据智能高性能计算项目</a:t>
            </a:r>
            <a:endParaRPr lang="en-US" altLang="zh-CN" dirty="0"/>
          </a:p>
          <a:p>
            <a:pPr lvl="1"/>
            <a:r>
              <a:rPr lang="zh-CN" altLang="en-US" dirty="0"/>
              <a:t>在并行</a:t>
            </a:r>
            <a:r>
              <a:rPr lang="en-US" altLang="zh-CN" dirty="0"/>
              <a:t>I/O</a:t>
            </a:r>
            <a:r>
              <a:rPr lang="zh-CN" altLang="en-US" dirty="0"/>
              <a:t>模式分析、并行</a:t>
            </a:r>
            <a:r>
              <a:rPr lang="en-US" altLang="zh-CN" dirty="0"/>
              <a:t>I/O</a:t>
            </a:r>
            <a:r>
              <a:rPr lang="zh-CN" altLang="en-US" dirty="0"/>
              <a:t>体系结构、</a:t>
            </a:r>
            <a:r>
              <a:rPr lang="en-US" altLang="zh-CN" dirty="0"/>
              <a:t>I/O</a:t>
            </a:r>
            <a:r>
              <a:rPr lang="zh-CN" altLang="en-US" dirty="0"/>
              <a:t>系统数据布局、用户</a:t>
            </a:r>
            <a:r>
              <a:rPr lang="en-US" altLang="zh-CN" dirty="0"/>
              <a:t>I/O</a:t>
            </a:r>
            <a:r>
              <a:rPr lang="zh-CN" altLang="en-US" dirty="0"/>
              <a:t>请求重组等方面取得国际领先的创新性研究成果</a:t>
            </a:r>
          </a:p>
        </p:txBody>
      </p:sp>
      <p:sp>
        <p:nvSpPr>
          <p:cNvPr id="4" name="灯片编号占位符 3">
            <a:extLst>
              <a:ext uri="{FF2B5EF4-FFF2-40B4-BE49-F238E27FC236}">
                <a16:creationId xmlns:a16="http://schemas.microsoft.com/office/drawing/2014/main" id="{AE91047E-41C5-48E8-9C30-CEA7098544CE}"/>
              </a:ext>
            </a:extLst>
          </p:cNvPr>
          <p:cNvSpPr>
            <a:spLocks noGrp="1"/>
          </p:cNvSpPr>
          <p:nvPr>
            <p:ph type="sldNum" sz="quarter" idx="12"/>
          </p:nvPr>
        </p:nvSpPr>
        <p:spPr/>
        <p:txBody>
          <a:bodyPr/>
          <a:lstStyle/>
          <a:p>
            <a:fld id="{17F0B86A-3B10-4477-8AC6-12E7D7B5209B}" type="slidenum">
              <a:rPr lang="zh-CN" altLang="en-US" smtClean="0"/>
              <a:t>59</a:t>
            </a:fld>
            <a:endParaRPr lang="zh-CN" altLang="en-US"/>
          </a:p>
        </p:txBody>
      </p:sp>
      <p:grpSp>
        <p:nvGrpSpPr>
          <p:cNvPr id="7" name="组合 6">
            <a:extLst>
              <a:ext uri="{FF2B5EF4-FFF2-40B4-BE49-F238E27FC236}">
                <a16:creationId xmlns:a16="http://schemas.microsoft.com/office/drawing/2014/main" id="{CE5404E2-616C-4165-BC0A-BD5B55D5AB84}"/>
              </a:ext>
            </a:extLst>
          </p:cNvPr>
          <p:cNvGrpSpPr/>
          <p:nvPr/>
        </p:nvGrpSpPr>
        <p:grpSpPr>
          <a:xfrm>
            <a:off x="1525360" y="3206761"/>
            <a:ext cx="6093279" cy="3552668"/>
            <a:chOff x="1525360" y="3206761"/>
            <a:chExt cx="6093279" cy="3552668"/>
          </a:xfrm>
        </p:grpSpPr>
        <p:pic>
          <p:nvPicPr>
            <p:cNvPr id="5" name="Picture 1">
              <a:extLst>
                <a:ext uri="{FF2B5EF4-FFF2-40B4-BE49-F238E27FC236}">
                  <a16:creationId xmlns:a16="http://schemas.microsoft.com/office/drawing/2014/main" id="{3680F8B6-0E4A-45DE-8E89-17D252A7A535}"/>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5360" y="3206761"/>
              <a:ext cx="6093279" cy="3552668"/>
            </a:xfrm>
            <a:prstGeom prst="rect">
              <a:avLst/>
            </a:prstGeom>
            <a:noFill/>
            <a:ln>
              <a:noFill/>
            </a:ln>
          </p:spPr>
        </p:pic>
        <p:sp>
          <p:nvSpPr>
            <p:cNvPr id="6" name="文本框 5">
              <a:extLst>
                <a:ext uri="{FF2B5EF4-FFF2-40B4-BE49-F238E27FC236}">
                  <a16:creationId xmlns:a16="http://schemas.microsoft.com/office/drawing/2014/main" id="{CF793F56-848B-4330-B51B-CE1AA28D6A1E}"/>
                </a:ext>
              </a:extLst>
            </p:cNvPr>
            <p:cNvSpPr txBox="1"/>
            <p:nvPr/>
          </p:nvSpPr>
          <p:spPr>
            <a:xfrm>
              <a:off x="6306768" y="5304816"/>
              <a:ext cx="1215955" cy="246221"/>
            </a:xfrm>
            <a:prstGeom prst="rect">
              <a:avLst/>
            </a:prstGeom>
            <a:noFill/>
          </p:spPr>
          <p:txBody>
            <a:bodyPr wrap="square" rtlCol="0">
              <a:spAutoFit/>
            </a:bodyPr>
            <a:lstStyle/>
            <a:p>
              <a:pPr marL="171450" indent="-171450">
                <a:buFont typeface="Arial" panose="020B0604020202020204" pitchFamily="34" charset="0"/>
                <a:buChar char="•"/>
              </a:pPr>
              <a:r>
                <a:rPr lang="en-US" altLang="zh-CN" sz="1000" b="1" dirty="0">
                  <a:latin typeface="+mn-ea"/>
                </a:rPr>
                <a:t> HPDC2019</a:t>
              </a:r>
              <a:endParaRPr lang="zh-CN" altLang="en-US" sz="1000" b="1" dirty="0">
                <a:latin typeface="+mn-ea"/>
              </a:endParaRPr>
            </a:p>
          </p:txBody>
        </p:sp>
      </p:grpSp>
    </p:spTree>
    <p:extLst>
      <p:ext uri="{BB962C8B-B14F-4D97-AF65-F5344CB8AC3E}">
        <p14:creationId xmlns:p14="http://schemas.microsoft.com/office/powerpoint/2010/main" val="2313005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D12-867D-4D07-928F-B094BA65EE0B}"/>
              </a:ext>
            </a:extLst>
          </p:cNvPr>
          <p:cNvSpPr>
            <a:spLocks noGrp="1"/>
          </p:cNvSpPr>
          <p:nvPr>
            <p:ph type="title"/>
          </p:nvPr>
        </p:nvSpPr>
        <p:spPr/>
        <p:txBody>
          <a:bodyPr/>
          <a:lstStyle/>
          <a:p>
            <a:r>
              <a:rPr lang="zh-CN" altLang="en-US" dirty="0"/>
              <a:t>问题与挑战</a:t>
            </a:r>
          </a:p>
        </p:txBody>
      </p:sp>
      <p:sp>
        <p:nvSpPr>
          <p:cNvPr id="3" name="内容占位符 2">
            <a:extLst>
              <a:ext uri="{FF2B5EF4-FFF2-40B4-BE49-F238E27FC236}">
                <a16:creationId xmlns:a16="http://schemas.microsoft.com/office/drawing/2014/main" id="{0E546E79-D4AB-467D-9D6A-E043182DEEA7}"/>
              </a:ext>
            </a:extLst>
          </p:cNvPr>
          <p:cNvSpPr>
            <a:spLocks noGrp="1"/>
          </p:cNvSpPr>
          <p:nvPr>
            <p:ph idx="1"/>
          </p:nvPr>
        </p:nvSpPr>
        <p:spPr/>
        <p:txBody>
          <a:bodyPr/>
          <a:lstStyle/>
          <a:p>
            <a:pPr lvl="1">
              <a:lnSpc>
                <a:spcPct val="150000"/>
              </a:lnSpc>
            </a:pPr>
            <a:r>
              <a:rPr lang="en-US" altLang="zh-CN" dirty="0"/>
              <a:t>2</a:t>
            </a:r>
            <a:r>
              <a:rPr lang="zh-CN" altLang="en-US" dirty="0"/>
              <a:t>、模型对于行业落地的适配</a:t>
            </a:r>
            <a:endParaRPr lang="en-US" altLang="zh-CN" dirty="0"/>
          </a:p>
          <a:p>
            <a:pPr lvl="2">
              <a:lnSpc>
                <a:spcPct val="150000"/>
              </a:lnSpc>
            </a:pPr>
            <a:r>
              <a:rPr lang="zh-CN" altLang="en-US" dirty="0"/>
              <a:t>人工智能技术要在行业落地应用，目前的做法：</a:t>
            </a:r>
            <a:endParaRPr lang="en-US" altLang="zh-CN" dirty="0">
              <a:solidFill>
                <a:srgbClr val="C00000"/>
              </a:solidFill>
            </a:endParaRPr>
          </a:p>
          <a:p>
            <a:pPr lvl="2">
              <a:lnSpc>
                <a:spcPct val="150000"/>
              </a:lnSpc>
            </a:pPr>
            <a:endParaRPr lang="en-US" altLang="zh-CN" dirty="0"/>
          </a:p>
          <a:p>
            <a:pPr lvl="2">
              <a:lnSpc>
                <a:spcPct val="150000"/>
              </a:lnSpc>
            </a:pPr>
            <a:endParaRPr lang="en-US" altLang="zh-CN" dirty="0"/>
          </a:p>
          <a:p>
            <a:pPr lvl="2">
              <a:lnSpc>
                <a:spcPct val="150000"/>
              </a:lnSpc>
            </a:pPr>
            <a:r>
              <a:rPr lang="zh-CN" altLang="en-US" dirty="0"/>
              <a:t>这一解决方案由于人工智能应用研发门槛高，人才缺失，行业专家和</a:t>
            </a:r>
            <a:r>
              <a:rPr lang="en-US" altLang="zh-CN" dirty="0"/>
              <a:t>AI</a:t>
            </a:r>
            <a:r>
              <a:rPr lang="zh-CN" altLang="en-US" dirty="0"/>
              <a:t>专家之间缺乏合作协同，往往无法有效的生成面向行业的落地模型</a:t>
            </a:r>
            <a:endParaRPr lang="en-US" altLang="zh-CN" dirty="0"/>
          </a:p>
          <a:p>
            <a:pPr lvl="2">
              <a:lnSpc>
                <a:spcPct val="150000"/>
              </a:lnSpc>
            </a:pPr>
            <a:r>
              <a:rPr lang="zh-CN" altLang="en-US" dirty="0"/>
              <a:t>新的解决思路：</a:t>
            </a:r>
            <a:r>
              <a:rPr lang="en-US" altLang="zh-CN" dirty="0"/>
              <a:t> </a:t>
            </a:r>
            <a:r>
              <a:rPr lang="en-US" altLang="zh-CN" dirty="0" err="1"/>
              <a:t>AutoML</a:t>
            </a:r>
            <a:r>
              <a:rPr lang="zh-CN" altLang="en-US" dirty="0"/>
              <a:t>、</a:t>
            </a:r>
            <a:r>
              <a:rPr lang="en-US" altLang="zh-CN" dirty="0"/>
              <a:t>NAS</a:t>
            </a:r>
            <a:r>
              <a:rPr lang="zh-CN" altLang="en-US" dirty="0"/>
              <a:t>，即建立一个控制器神经网络，利用控制器网络自动搜索和构建适合特定应用的神经网络模型，并针对行业数据进行调优</a:t>
            </a:r>
            <a:endParaRPr lang="en-US" altLang="zh-CN" dirty="0"/>
          </a:p>
          <a:p>
            <a:pPr lvl="2">
              <a:lnSpc>
                <a:spcPct val="150000"/>
              </a:lnSpc>
            </a:pPr>
            <a:r>
              <a:rPr lang="zh-CN" altLang="en-US" dirty="0"/>
              <a:t>这一技术思路需要通过几十万个网络的迭代，才可能找到一个比较完善的网络结构，本质上是用</a:t>
            </a:r>
            <a:r>
              <a:rPr lang="zh-CN" altLang="en-US" dirty="0">
                <a:solidFill>
                  <a:srgbClr val="C00000"/>
                </a:solidFill>
              </a:rPr>
              <a:t>算力代替或部分代替人工智能专家的经验</a:t>
            </a:r>
          </a:p>
        </p:txBody>
      </p:sp>
      <p:sp>
        <p:nvSpPr>
          <p:cNvPr id="4" name="灯片编号占位符 3">
            <a:extLst>
              <a:ext uri="{FF2B5EF4-FFF2-40B4-BE49-F238E27FC236}">
                <a16:creationId xmlns:a16="http://schemas.microsoft.com/office/drawing/2014/main" id="{CD905C48-2821-4095-9C55-580F0855DDBD}"/>
              </a:ext>
            </a:extLst>
          </p:cNvPr>
          <p:cNvSpPr>
            <a:spLocks noGrp="1"/>
          </p:cNvSpPr>
          <p:nvPr>
            <p:ph type="sldNum" sz="quarter" idx="12"/>
          </p:nvPr>
        </p:nvSpPr>
        <p:spPr/>
        <p:txBody>
          <a:bodyPr/>
          <a:lstStyle/>
          <a:p>
            <a:fld id="{17F0B86A-3B10-4477-8AC6-12E7D7B5209B}" type="slidenum">
              <a:rPr lang="zh-CN" altLang="en-US" smtClean="0"/>
              <a:t>6</a:t>
            </a:fld>
            <a:endParaRPr lang="zh-CN" altLang="en-US"/>
          </a:p>
        </p:txBody>
      </p:sp>
      <p:sp>
        <p:nvSpPr>
          <p:cNvPr id="6" name="矩形: 圆角 5">
            <a:extLst>
              <a:ext uri="{FF2B5EF4-FFF2-40B4-BE49-F238E27FC236}">
                <a16:creationId xmlns:a16="http://schemas.microsoft.com/office/drawing/2014/main" id="{A504246A-F745-4A4D-8D8B-522AF8AEBA03}"/>
              </a:ext>
            </a:extLst>
          </p:cNvPr>
          <p:cNvSpPr/>
          <p:nvPr/>
        </p:nvSpPr>
        <p:spPr>
          <a:xfrm>
            <a:off x="1783773" y="2036619"/>
            <a:ext cx="5576454" cy="6511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人工智能专家  </a:t>
            </a:r>
            <a:r>
              <a:rPr lang="en-US" altLang="zh-CN" dirty="0"/>
              <a:t>+  </a:t>
            </a:r>
            <a:r>
              <a:rPr lang="zh-CN" altLang="en-US" dirty="0"/>
              <a:t>大数据  </a:t>
            </a:r>
            <a:r>
              <a:rPr lang="en-US" altLang="zh-CN" dirty="0"/>
              <a:t>+  </a:t>
            </a:r>
            <a:r>
              <a:rPr lang="zh-CN" altLang="en-US" dirty="0"/>
              <a:t>算力</a:t>
            </a:r>
          </a:p>
        </p:txBody>
      </p:sp>
      <p:sp>
        <p:nvSpPr>
          <p:cNvPr id="7" name="矩形: 圆角 6">
            <a:extLst>
              <a:ext uri="{FF2B5EF4-FFF2-40B4-BE49-F238E27FC236}">
                <a16:creationId xmlns:a16="http://schemas.microsoft.com/office/drawing/2014/main" id="{13FC83D2-947F-4040-8F52-899D88D6ADEF}"/>
              </a:ext>
            </a:extLst>
          </p:cNvPr>
          <p:cNvSpPr/>
          <p:nvPr/>
        </p:nvSpPr>
        <p:spPr>
          <a:xfrm>
            <a:off x="1783773" y="5666954"/>
            <a:ext cx="5576454" cy="6511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大数据  </a:t>
            </a:r>
            <a:r>
              <a:rPr lang="en-US" altLang="zh-CN" dirty="0"/>
              <a:t>+  100 × </a:t>
            </a:r>
            <a:r>
              <a:rPr lang="zh-CN" altLang="en-US" dirty="0"/>
              <a:t>算力</a:t>
            </a:r>
          </a:p>
        </p:txBody>
      </p:sp>
    </p:spTree>
    <p:extLst>
      <p:ext uri="{BB962C8B-B14F-4D97-AF65-F5344CB8AC3E}">
        <p14:creationId xmlns:p14="http://schemas.microsoft.com/office/powerpoint/2010/main" val="4259626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44573-1429-4825-A21D-338E8FFFBC48}"/>
              </a:ext>
            </a:extLst>
          </p:cNvPr>
          <p:cNvSpPr>
            <a:spLocks noGrp="1"/>
          </p:cNvSpPr>
          <p:nvPr>
            <p:ph type="title"/>
          </p:nvPr>
        </p:nvSpPr>
        <p:spPr/>
        <p:txBody>
          <a:bodyPr/>
          <a:lstStyle/>
          <a:p>
            <a:r>
              <a:rPr lang="zh-CN" altLang="en-US" dirty="0"/>
              <a:t>研究基础</a:t>
            </a:r>
            <a:r>
              <a:rPr lang="en-US" altLang="zh-CN" sz="2800" dirty="0"/>
              <a:t>—</a:t>
            </a:r>
            <a:r>
              <a:rPr lang="zh-CN" altLang="en-US" sz="2800"/>
              <a:t>并行</a:t>
            </a:r>
            <a:r>
              <a:rPr lang="en-US" altLang="zh-CN" sz="2800"/>
              <a:t>I</a:t>
            </a:r>
            <a:r>
              <a:rPr lang="en-US" altLang="zh-CN" sz="2800" dirty="0"/>
              <a:t>/O</a:t>
            </a:r>
            <a:r>
              <a:rPr lang="zh-CN" altLang="en-US" sz="2800" dirty="0"/>
              <a:t>系统</a:t>
            </a:r>
            <a:endParaRPr lang="zh-CN" altLang="en-US" dirty="0"/>
          </a:p>
        </p:txBody>
      </p:sp>
      <p:sp>
        <p:nvSpPr>
          <p:cNvPr id="3" name="内容占位符 2">
            <a:extLst>
              <a:ext uri="{FF2B5EF4-FFF2-40B4-BE49-F238E27FC236}">
                <a16:creationId xmlns:a16="http://schemas.microsoft.com/office/drawing/2014/main" id="{C5EBAB71-0DB2-4B2F-9054-5CA455769819}"/>
              </a:ext>
            </a:extLst>
          </p:cNvPr>
          <p:cNvSpPr>
            <a:spLocks noGrp="1"/>
          </p:cNvSpPr>
          <p:nvPr>
            <p:ph idx="1"/>
          </p:nvPr>
        </p:nvSpPr>
        <p:spPr/>
        <p:txBody>
          <a:bodyPr/>
          <a:lstStyle/>
          <a:p>
            <a:r>
              <a:rPr lang="zh-CN" altLang="en-US" dirty="0"/>
              <a:t>提出了</a:t>
            </a:r>
            <a:r>
              <a:rPr lang="zh-CN" altLang="en-US" dirty="0">
                <a:solidFill>
                  <a:srgbClr val="C00000"/>
                </a:solidFill>
              </a:rPr>
              <a:t>基于标签的</a:t>
            </a:r>
            <a:r>
              <a:rPr lang="en-US" altLang="zh-CN" dirty="0">
                <a:solidFill>
                  <a:srgbClr val="C00000"/>
                </a:solidFill>
              </a:rPr>
              <a:t>I/O</a:t>
            </a:r>
            <a:r>
              <a:rPr lang="zh-CN" altLang="en-US" dirty="0">
                <a:solidFill>
                  <a:srgbClr val="C00000"/>
                </a:solidFill>
              </a:rPr>
              <a:t>系统（</a:t>
            </a:r>
            <a:r>
              <a:rPr lang="en-US" altLang="zh-CN" dirty="0">
                <a:solidFill>
                  <a:srgbClr val="C00000"/>
                </a:solidFill>
              </a:rPr>
              <a:t>Label-based</a:t>
            </a:r>
            <a:r>
              <a:rPr lang="zh-CN" altLang="en-US" dirty="0">
                <a:solidFill>
                  <a:srgbClr val="C00000"/>
                </a:solidFill>
              </a:rPr>
              <a:t> </a:t>
            </a:r>
            <a:r>
              <a:rPr lang="en-US" altLang="zh-CN" dirty="0">
                <a:solidFill>
                  <a:srgbClr val="C00000"/>
                </a:solidFill>
              </a:rPr>
              <a:t>I/O</a:t>
            </a:r>
            <a:r>
              <a:rPr lang="zh-CN" altLang="en-US" dirty="0">
                <a:solidFill>
                  <a:srgbClr val="C00000"/>
                </a:solidFill>
              </a:rPr>
              <a:t> </a:t>
            </a:r>
            <a:r>
              <a:rPr lang="en-US" altLang="zh-CN" dirty="0">
                <a:solidFill>
                  <a:srgbClr val="C00000"/>
                </a:solidFill>
              </a:rPr>
              <a:t>system</a:t>
            </a:r>
            <a:r>
              <a:rPr lang="zh-CN" altLang="en-US" dirty="0">
                <a:solidFill>
                  <a:srgbClr val="C00000"/>
                </a:solidFill>
              </a:rPr>
              <a:t>）</a:t>
            </a:r>
            <a:r>
              <a:rPr lang="zh-CN" altLang="en-US" dirty="0"/>
              <a:t>概念</a:t>
            </a:r>
            <a:endParaRPr lang="en-US" altLang="zh-CN" dirty="0"/>
          </a:p>
          <a:p>
            <a:pPr lvl="1"/>
            <a:r>
              <a:rPr lang="zh-CN" altLang="en-US" dirty="0"/>
              <a:t>标签是一个或多个要执行的操作元组，是一个独立于存储的抽象，表示应用对某些数据进行操作的意图。</a:t>
            </a:r>
            <a:endParaRPr lang="en-US" altLang="zh-CN" dirty="0"/>
          </a:p>
          <a:p>
            <a:pPr lvl="1"/>
            <a:r>
              <a:rPr lang="zh-CN" altLang="en-US" dirty="0"/>
              <a:t>解决了单一存储系统面对不同</a:t>
            </a:r>
            <a:r>
              <a:rPr lang="en-US" altLang="zh-CN" dirty="0"/>
              <a:t>I/O</a:t>
            </a:r>
            <a:r>
              <a:rPr lang="zh-CN" altLang="en-US" dirty="0"/>
              <a:t>负载的存储需求问题。</a:t>
            </a:r>
          </a:p>
        </p:txBody>
      </p:sp>
      <p:sp>
        <p:nvSpPr>
          <p:cNvPr id="4" name="灯片编号占位符 3">
            <a:extLst>
              <a:ext uri="{FF2B5EF4-FFF2-40B4-BE49-F238E27FC236}">
                <a16:creationId xmlns:a16="http://schemas.microsoft.com/office/drawing/2014/main" id="{A3CCFFA0-50AA-4A77-8AA6-FF91659B0C81}"/>
              </a:ext>
            </a:extLst>
          </p:cNvPr>
          <p:cNvSpPr>
            <a:spLocks noGrp="1"/>
          </p:cNvSpPr>
          <p:nvPr>
            <p:ph type="sldNum" sz="quarter" idx="12"/>
          </p:nvPr>
        </p:nvSpPr>
        <p:spPr/>
        <p:txBody>
          <a:bodyPr/>
          <a:lstStyle/>
          <a:p>
            <a:fld id="{17F0B86A-3B10-4477-8AC6-12E7D7B5209B}" type="slidenum">
              <a:rPr lang="zh-CN" altLang="en-US" smtClean="0"/>
              <a:t>60</a:t>
            </a:fld>
            <a:endParaRPr lang="zh-CN" altLang="en-US"/>
          </a:p>
        </p:txBody>
      </p:sp>
      <p:sp>
        <p:nvSpPr>
          <p:cNvPr id="5" name="圆角矩形 5">
            <a:extLst>
              <a:ext uri="{FF2B5EF4-FFF2-40B4-BE49-F238E27FC236}">
                <a16:creationId xmlns:a16="http://schemas.microsoft.com/office/drawing/2014/main" id="{0BB03AE4-B9BB-9744-96D3-6399C8CCC40C}"/>
              </a:ext>
            </a:extLst>
          </p:cNvPr>
          <p:cNvSpPr/>
          <p:nvPr/>
        </p:nvSpPr>
        <p:spPr>
          <a:xfrm>
            <a:off x="794328" y="6147440"/>
            <a:ext cx="7555342" cy="408623"/>
          </a:xfrm>
          <a:prstGeom prst="round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dirty="0">
                <a:solidFill>
                  <a:srgbClr val="002060"/>
                </a:solidFill>
              </a:rPr>
              <a:t>该成果获高性能计算顶级会议</a:t>
            </a:r>
            <a:r>
              <a:rPr lang="en-US" altLang="zh-CN" dirty="0">
                <a:solidFill>
                  <a:srgbClr val="C00000"/>
                </a:solidFill>
              </a:rPr>
              <a:t>HPDC 2019</a:t>
            </a:r>
            <a:r>
              <a:rPr lang="zh-CN" altLang="en-US" dirty="0">
                <a:solidFill>
                  <a:srgbClr val="C00000"/>
                </a:solidFill>
              </a:rPr>
              <a:t>最佳论文奖</a:t>
            </a:r>
            <a:endParaRPr lang="zh-CN" altLang="en-US" dirty="0"/>
          </a:p>
        </p:txBody>
      </p:sp>
      <p:pic>
        <p:nvPicPr>
          <p:cNvPr id="7" name="Picture 6">
            <a:extLst>
              <a:ext uri="{FF2B5EF4-FFF2-40B4-BE49-F238E27FC236}">
                <a16:creationId xmlns:a16="http://schemas.microsoft.com/office/drawing/2014/main" id="{52EEA824-8B06-B048-93DE-1CB19253B91C}"/>
              </a:ext>
            </a:extLst>
          </p:cNvPr>
          <p:cNvPicPr>
            <a:picLocks noChangeAspect="1"/>
          </p:cNvPicPr>
          <p:nvPr/>
        </p:nvPicPr>
        <p:blipFill>
          <a:blip r:embed="rId3"/>
          <a:stretch>
            <a:fillRect/>
          </a:stretch>
        </p:blipFill>
        <p:spPr>
          <a:xfrm>
            <a:off x="1501541" y="2805288"/>
            <a:ext cx="5832910" cy="3157529"/>
          </a:xfrm>
          <a:prstGeom prst="rect">
            <a:avLst/>
          </a:prstGeom>
        </p:spPr>
      </p:pic>
    </p:spTree>
    <p:extLst>
      <p:ext uri="{BB962C8B-B14F-4D97-AF65-F5344CB8AC3E}">
        <p14:creationId xmlns:p14="http://schemas.microsoft.com/office/powerpoint/2010/main" val="4047189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E8916-3132-A34B-8373-BBD45037D9DD}"/>
              </a:ext>
            </a:extLst>
          </p:cNvPr>
          <p:cNvSpPr>
            <a:spLocks noGrp="1"/>
          </p:cNvSpPr>
          <p:nvPr>
            <p:ph type="title"/>
          </p:nvPr>
        </p:nvSpPr>
        <p:spPr/>
        <p:txBody>
          <a:bodyPr/>
          <a:lstStyle/>
          <a:p>
            <a:r>
              <a:rPr kumimoji="1" lang="zh-CN" altLang="en-US" dirty="0"/>
              <a:t>研究基础</a:t>
            </a:r>
            <a:r>
              <a:rPr kumimoji="1" lang="en-US" altLang="zh-CN" dirty="0"/>
              <a:t>—</a:t>
            </a:r>
            <a:r>
              <a:rPr kumimoji="1" lang="en-US" altLang="zh-CN" sz="2800" dirty="0"/>
              <a:t>FPGA</a:t>
            </a:r>
            <a:r>
              <a:rPr kumimoji="1" lang="zh-CN" altLang="en-US" sz="2800" dirty="0"/>
              <a:t>深度学习加速</a:t>
            </a:r>
            <a:endParaRPr kumimoji="1" lang="zh-CN" altLang="en-US" dirty="0"/>
          </a:p>
        </p:txBody>
      </p:sp>
      <p:sp>
        <p:nvSpPr>
          <p:cNvPr id="3" name="内容占位符 2">
            <a:extLst>
              <a:ext uri="{FF2B5EF4-FFF2-40B4-BE49-F238E27FC236}">
                <a16:creationId xmlns:a16="http://schemas.microsoft.com/office/drawing/2014/main" id="{0A11E6EA-679B-0842-A316-541809772B57}"/>
              </a:ext>
            </a:extLst>
          </p:cNvPr>
          <p:cNvSpPr>
            <a:spLocks noGrp="1"/>
          </p:cNvSpPr>
          <p:nvPr>
            <p:ph idx="1"/>
          </p:nvPr>
        </p:nvSpPr>
        <p:spPr/>
        <p:txBody>
          <a:bodyPr/>
          <a:lstStyle/>
          <a:p>
            <a:r>
              <a:rPr lang="zh-CN" altLang="zh-CN" dirty="0"/>
              <a:t>通过数据共享、数据流优化、批处理等新技术</a:t>
            </a:r>
            <a:r>
              <a:rPr lang="zh-CN" altLang="en-US" dirty="0"/>
              <a:t>对</a:t>
            </a:r>
            <a:r>
              <a:rPr lang="en-US" altLang="zh-CN" dirty="0"/>
              <a:t>DNN </a:t>
            </a:r>
            <a:r>
              <a:rPr lang="zh-CN" altLang="zh-CN" dirty="0"/>
              <a:t>层</a:t>
            </a:r>
            <a:r>
              <a:rPr lang="zh-CN" altLang="en-US" dirty="0"/>
              <a:t>进行</a:t>
            </a:r>
            <a:r>
              <a:rPr lang="zh-CN" altLang="zh-CN" dirty="0"/>
              <a:t>合并和组合</a:t>
            </a:r>
            <a:r>
              <a:rPr lang="zh-CN" altLang="en-US" dirty="0"/>
              <a:t>，</a:t>
            </a:r>
            <a:r>
              <a:rPr lang="zh-CN" altLang="zh-CN" dirty="0"/>
              <a:t>设计了用于神经网络层资源分配管理的空间探索引擎</a:t>
            </a:r>
            <a:r>
              <a:rPr lang="zh-CN" altLang="en-US" dirty="0"/>
              <a:t>，实现了</a:t>
            </a:r>
            <a:r>
              <a:rPr lang="zh-CN" altLang="zh-CN" dirty="0"/>
              <a:t>用于</a:t>
            </a:r>
            <a:r>
              <a:rPr lang="en-US" altLang="zh-CN" dirty="0"/>
              <a:t> FPGA </a:t>
            </a:r>
            <a:r>
              <a:rPr lang="zh-CN" altLang="zh-CN" dirty="0"/>
              <a:t>的任务级流水线。</a:t>
            </a:r>
            <a:endParaRPr lang="en-US" altLang="zh-CN" dirty="0"/>
          </a:p>
          <a:p>
            <a:r>
              <a:rPr lang="zh-CN" altLang="en-US" dirty="0"/>
              <a:t>在视觉目标检测和分类任务中获得了相对于</a:t>
            </a:r>
            <a:r>
              <a:rPr lang="en-US" altLang="zh-CN" dirty="0"/>
              <a:t>Intel Xeon</a:t>
            </a:r>
            <a:r>
              <a:rPr lang="zh-CN" altLang="en-US" dirty="0"/>
              <a:t>处理器</a:t>
            </a:r>
            <a:r>
              <a:rPr lang="en-US" altLang="zh-CN" dirty="0"/>
              <a:t>268</a:t>
            </a:r>
            <a:r>
              <a:rPr lang="zh-CN" altLang="en-US" dirty="0"/>
              <a:t>倍的加速效果，而能耗仅为前者</a:t>
            </a:r>
            <a:r>
              <a:rPr lang="en-US" altLang="zh-CN" dirty="0"/>
              <a:t>0.038%</a:t>
            </a:r>
            <a:r>
              <a:rPr lang="zh-CN" altLang="zh-CN" dirty="0"/>
              <a:t>。</a:t>
            </a:r>
          </a:p>
          <a:p>
            <a:endParaRPr kumimoji="1" lang="zh-CN" altLang="en-US" dirty="0"/>
          </a:p>
        </p:txBody>
      </p:sp>
      <p:sp>
        <p:nvSpPr>
          <p:cNvPr id="4" name="灯片编号占位符 3">
            <a:extLst>
              <a:ext uri="{FF2B5EF4-FFF2-40B4-BE49-F238E27FC236}">
                <a16:creationId xmlns:a16="http://schemas.microsoft.com/office/drawing/2014/main" id="{1A6BF646-13F8-AD4E-8579-D082DB231BDB}"/>
              </a:ext>
            </a:extLst>
          </p:cNvPr>
          <p:cNvSpPr>
            <a:spLocks noGrp="1"/>
          </p:cNvSpPr>
          <p:nvPr>
            <p:ph type="sldNum" sz="quarter" idx="12"/>
          </p:nvPr>
        </p:nvSpPr>
        <p:spPr/>
        <p:txBody>
          <a:bodyPr/>
          <a:lstStyle/>
          <a:p>
            <a:fld id="{17F0B86A-3B10-4477-8AC6-12E7D7B5209B}" type="slidenum">
              <a:rPr lang="zh-CN" altLang="en-US" smtClean="0"/>
              <a:t>61</a:t>
            </a:fld>
            <a:endParaRPr lang="zh-CN" altLang="en-US" dirty="0"/>
          </a:p>
        </p:txBody>
      </p:sp>
      <p:graphicFrame>
        <p:nvGraphicFramePr>
          <p:cNvPr id="7" name="表格 6">
            <a:extLst>
              <a:ext uri="{FF2B5EF4-FFF2-40B4-BE49-F238E27FC236}">
                <a16:creationId xmlns:a16="http://schemas.microsoft.com/office/drawing/2014/main" id="{02D4AA13-7D7D-984F-AAB3-30FFB7C84395}"/>
              </a:ext>
            </a:extLst>
          </p:cNvPr>
          <p:cNvGraphicFramePr>
            <a:graphicFrameLocks noGrp="1"/>
          </p:cNvGraphicFramePr>
          <p:nvPr>
            <p:extLst>
              <p:ext uri="{D42A27DB-BD31-4B8C-83A1-F6EECF244321}">
                <p14:modId xmlns:p14="http://schemas.microsoft.com/office/powerpoint/2010/main" val="1384910337"/>
              </p:ext>
            </p:extLst>
          </p:nvPr>
        </p:nvGraphicFramePr>
        <p:xfrm>
          <a:off x="494177" y="5473980"/>
          <a:ext cx="8155645" cy="1097280"/>
        </p:xfrm>
        <a:graphic>
          <a:graphicData uri="http://schemas.openxmlformats.org/drawingml/2006/table">
            <a:tbl>
              <a:tblPr firstRow="1" firstCol="1" bandRow="1">
                <a:tableStyleId>{46F890A9-2807-4EBB-B81D-B2AA78EC7F39}</a:tableStyleId>
              </a:tblPr>
              <a:tblGrid>
                <a:gridCol w="1269022">
                  <a:extLst>
                    <a:ext uri="{9D8B030D-6E8A-4147-A177-3AD203B41FA5}">
                      <a16:colId xmlns:a16="http://schemas.microsoft.com/office/drawing/2014/main" val="1618449792"/>
                    </a:ext>
                  </a:extLst>
                </a:gridCol>
                <a:gridCol w="2220834">
                  <a:extLst>
                    <a:ext uri="{9D8B030D-6E8A-4147-A177-3AD203B41FA5}">
                      <a16:colId xmlns:a16="http://schemas.microsoft.com/office/drawing/2014/main" val="596167424"/>
                    </a:ext>
                  </a:extLst>
                </a:gridCol>
                <a:gridCol w="2893195">
                  <a:extLst>
                    <a:ext uri="{9D8B030D-6E8A-4147-A177-3AD203B41FA5}">
                      <a16:colId xmlns:a16="http://schemas.microsoft.com/office/drawing/2014/main" val="1080981923"/>
                    </a:ext>
                  </a:extLst>
                </a:gridCol>
                <a:gridCol w="1772594">
                  <a:extLst>
                    <a:ext uri="{9D8B030D-6E8A-4147-A177-3AD203B41FA5}">
                      <a16:colId xmlns:a16="http://schemas.microsoft.com/office/drawing/2014/main" val="3834946711"/>
                    </a:ext>
                  </a:extLst>
                </a:gridCol>
              </a:tblGrid>
              <a:tr h="265595">
                <a:tc>
                  <a:txBody>
                    <a:bodyPr/>
                    <a:lstStyle/>
                    <a:p>
                      <a:pPr algn="ctr">
                        <a:spcAft>
                          <a:spcPts val="0"/>
                        </a:spcAft>
                      </a:pPr>
                      <a:r>
                        <a:rPr lang="en-US" sz="1800" dirty="0">
                          <a:effectLst/>
                        </a:rPr>
                        <a:t> </a:t>
                      </a:r>
                      <a:endParaRPr lang="zh-CN" sz="1400" dirty="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dirty="0">
                          <a:effectLst/>
                        </a:rPr>
                        <a:t>Intel Xeon</a:t>
                      </a:r>
                      <a:endParaRPr lang="zh-CN" sz="1400" dirty="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dirty="0">
                          <a:effectLst/>
                        </a:rPr>
                        <a:t>FPGA with HLS</a:t>
                      </a:r>
                      <a:endParaRPr lang="zh-CN" sz="1400" dirty="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zh-CN" sz="1800" dirty="0">
                          <a:effectLst/>
                        </a:rPr>
                        <a:t>加速效果</a:t>
                      </a:r>
                      <a:endParaRPr lang="zh-CN" sz="1400" dirty="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extLst>
                  <a:ext uri="{0D108BD9-81ED-4DB2-BD59-A6C34878D82A}">
                    <a16:rowId xmlns:a16="http://schemas.microsoft.com/office/drawing/2014/main" val="3124532439"/>
                  </a:ext>
                </a:extLst>
              </a:tr>
              <a:tr h="265595">
                <a:tc>
                  <a:txBody>
                    <a:bodyPr/>
                    <a:lstStyle/>
                    <a:p>
                      <a:pPr algn="ctr">
                        <a:spcAft>
                          <a:spcPts val="0"/>
                        </a:spcAft>
                      </a:pPr>
                      <a:r>
                        <a:rPr lang="zh-CN" sz="1800">
                          <a:effectLst/>
                        </a:rPr>
                        <a:t>性能</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0.525 GOPS</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140.6 GOPS</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dirty="0">
                          <a:effectLst/>
                        </a:rPr>
                        <a:t>268</a:t>
                      </a:r>
                      <a:r>
                        <a:rPr lang="zh-CN" sz="1800" dirty="0">
                          <a:effectLst/>
                        </a:rPr>
                        <a:t>倍</a:t>
                      </a:r>
                      <a:endParaRPr lang="zh-CN" sz="1400" dirty="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extLst>
                  <a:ext uri="{0D108BD9-81ED-4DB2-BD59-A6C34878D82A}">
                    <a16:rowId xmlns:a16="http://schemas.microsoft.com/office/drawing/2014/main" val="444538400"/>
                  </a:ext>
                </a:extLst>
              </a:tr>
              <a:tr h="265595">
                <a:tc>
                  <a:txBody>
                    <a:bodyPr/>
                    <a:lstStyle/>
                    <a:p>
                      <a:pPr algn="ctr">
                        <a:spcAft>
                          <a:spcPts val="0"/>
                        </a:spcAft>
                      </a:pPr>
                      <a:r>
                        <a:rPr lang="zh-CN" sz="1800">
                          <a:effectLst/>
                        </a:rPr>
                        <a:t>功率</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95</a:t>
                      </a:r>
                      <a:r>
                        <a:rPr lang="zh-CN" sz="1800">
                          <a:effectLst/>
                        </a:rPr>
                        <a:t>瓦</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9.6</a:t>
                      </a:r>
                      <a:r>
                        <a:rPr lang="zh-CN" sz="1800">
                          <a:effectLst/>
                        </a:rPr>
                        <a:t>瓦</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10.1%</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extLst>
                  <a:ext uri="{0D108BD9-81ED-4DB2-BD59-A6C34878D82A}">
                    <a16:rowId xmlns:a16="http://schemas.microsoft.com/office/drawing/2014/main" val="4080027976"/>
                  </a:ext>
                </a:extLst>
              </a:tr>
              <a:tr h="265595">
                <a:tc>
                  <a:txBody>
                    <a:bodyPr/>
                    <a:lstStyle/>
                    <a:p>
                      <a:pPr algn="ctr">
                        <a:spcAft>
                          <a:spcPts val="0"/>
                        </a:spcAft>
                      </a:pPr>
                      <a:r>
                        <a:rPr lang="zh-CN" sz="1800">
                          <a:effectLst/>
                        </a:rPr>
                        <a:t>能耗</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1168.5</a:t>
                      </a:r>
                      <a:r>
                        <a:rPr lang="zh-CN" sz="1800">
                          <a:effectLst/>
                        </a:rPr>
                        <a:t>焦耳</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a:effectLst/>
                        </a:rPr>
                        <a:t>0.44</a:t>
                      </a:r>
                      <a:r>
                        <a:rPr lang="zh-CN" sz="1800">
                          <a:effectLst/>
                        </a:rPr>
                        <a:t>焦耳</a:t>
                      </a:r>
                      <a:endParaRPr lang="zh-CN" sz="140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tc>
                  <a:txBody>
                    <a:bodyPr/>
                    <a:lstStyle/>
                    <a:p>
                      <a:pPr algn="ctr">
                        <a:spcAft>
                          <a:spcPts val="0"/>
                        </a:spcAft>
                      </a:pPr>
                      <a:r>
                        <a:rPr lang="en-US" sz="1800" dirty="0">
                          <a:effectLst/>
                        </a:rPr>
                        <a:t>0.038%</a:t>
                      </a:r>
                      <a:endParaRPr lang="zh-CN" sz="1400" dirty="0">
                        <a:solidFill>
                          <a:srgbClr val="00000A"/>
                        </a:solidFill>
                        <a:effectLst/>
                        <a:latin typeface="DengXian" panose="02010600030101010101" pitchFamily="2" charset="-122"/>
                        <a:ea typeface="DengXian" panose="02010600030101010101" pitchFamily="2" charset="-122"/>
                        <a:cs typeface="DengXian" panose="02010600030101010101" pitchFamily="2" charset="-122"/>
                      </a:endParaRPr>
                    </a:p>
                  </a:txBody>
                  <a:tcPr marL="68580" marR="68580" marT="0" marB="0"/>
                </a:tc>
                <a:extLst>
                  <a:ext uri="{0D108BD9-81ED-4DB2-BD59-A6C34878D82A}">
                    <a16:rowId xmlns:a16="http://schemas.microsoft.com/office/drawing/2014/main" val="1220182227"/>
                  </a:ext>
                </a:extLst>
              </a:tr>
            </a:tbl>
          </a:graphicData>
        </a:graphic>
      </p:graphicFrame>
      <p:pic>
        <p:nvPicPr>
          <p:cNvPr id="8" name="图片 7">
            <a:extLst>
              <a:ext uri="{FF2B5EF4-FFF2-40B4-BE49-F238E27FC236}">
                <a16:creationId xmlns:a16="http://schemas.microsoft.com/office/drawing/2014/main" id="{CD47D69B-D106-4E4B-8140-83FBFA7C4021}"/>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2166027" y="3482501"/>
            <a:ext cx="4734128" cy="1880517"/>
          </a:xfrm>
          <a:prstGeom prst="rect">
            <a:avLst/>
          </a:prstGeom>
          <a:noFill/>
          <a:ln>
            <a:noFill/>
          </a:ln>
        </p:spPr>
      </p:pic>
      <p:sp>
        <p:nvSpPr>
          <p:cNvPr id="9" name="文本框 8">
            <a:extLst>
              <a:ext uri="{FF2B5EF4-FFF2-40B4-BE49-F238E27FC236}">
                <a16:creationId xmlns:a16="http://schemas.microsoft.com/office/drawing/2014/main" id="{CF4D581E-238C-0D4F-8943-23095B480DDE}"/>
              </a:ext>
            </a:extLst>
          </p:cNvPr>
          <p:cNvSpPr txBox="1"/>
          <p:nvPr/>
        </p:nvSpPr>
        <p:spPr>
          <a:xfrm>
            <a:off x="396902" y="3947539"/>
            <a:ext cx="1872067" cy="923330"/>
          </a:xfrm>
          <a:prstGeom prst="rect">
            <a:avLst/>
          </a:prstGeom>
          <a:noFill/>
        </p:spPr>
        <p:txBody>
          <a:bodyPr wrap="square" rtlCol="0">
            <a:spAutoFit/>
          </a:bodyPr>
          <a:lstStyle/>
          <a:p>
            <a:r>
              <a:rPr lang="en-US" altLang="zh-CN" dirty="0">
                <a:latin typeface="+mn-ea"/>
              </a:rPr>
              <a:t>NVIDIA </a:t>
            </a:r>
            <a:r>
              <a:rPr lang="en-US" altLang="zh-CN" dirty="0" err="1">
                <a:latin typeface="+mn-ea"/>
              </a:rPr>
              <a:t>Tegra</a:t>
            </a:r>
            <a:r>
              <a:rPr lang="en-US" altLang="zh-CN" dirty="0">
                <a:latin typeface="+mn-ea"/>
              </a:rPr>
              <a:t> TK1</a:t>
            </a:r>
            <a:r>
              <a:rPr lang="zh-CN" altLang="zh-CN" dirty="0">
                <a:latin typeface="+mn-ea"/>
              </a:rPr>
              <a:t>嵌入式</a:t>
            </a:r>
            <a:r>
              <a:rPr lang="en-US" altLang="zh-CN" dirty="0">
                <a:latin typeface="+mn-ea"/>
              </a:rPr>
              <a:t>GPU</a:t>
            </a:r>
            <a:r>
              <a:rPr lang="zh-CN" altLang="zh-CN" dirty="0">
                <a:latin typeface="+mn-ea"/>
              </a:rPr>
              <a:t>和摄像头组件 </a:t>
            </a:r>
            <a:endParaRPr kumimoji="1" lang="zh-CN" altLang="en-US" dirty="0">
              <a:latin typeface="+mn-ea"/>
            </a:endParaRPr>
          </a:p>
        </p:txBody>
      </p:sp>
      <p:sp>
        <p:nvSpPr>
          <p:cNvPr id="10" name="文本框 9">
            <a:extLst>
              <a:ext uri="{FF2B5EF4-FFF2-40B4-BE49-F238E27FC236}">
                <a16:creationId xmlns:a16="http://schemas.microsoft.com/office/drawing/2014/main" id="{DE87EBA1-D20E-0D41-932D-5634F7E9CA78}"/>
              </a:ext>
            </a:extLst>
          </p:cNvPr>
          <p:cNvSpPr txBox="1"/>
          <p:nvPr/>
        </p:nvSpPr>
        <p:spPr>
          <a:xfrm>
            <a:off x="6968248" y="3731197"/>
            <a:ext cx="1813862" cy="1200329"/>
          </a:xfrm>
          <a:prstGeom prst="rect">
            <a:avLst/>
          </a:prstGeom>
          <a:noFill/>
        </p:spPr>
        <p:txBody>
          <a:bodyPr wrap="square" rtlCol="0">
            <a:spAutoFit/>
          </a:bodyPr>
          <a:lstStyle/>
          <a:p>
            <a:r>
              <a:rPr lang="en-US" altLang="zh-CN" dirty="0">
                <a:latin typeface="+mn-ea"/>
              </a:rPr>
              <a:t>Xilinx VC709 FPGA</a:t>
            </a:r>
            <a:r>
              <a:rPr lang="zh-CN" altLang="zh-CN" dirty="0">
                <a:latin typeface="+mn-ea"/>
              </a:rPr>
              <a:t>， 搭载在</a:t>
            </a:r>
            <a:r>
              <a:rPr lang="en-US" altLang="zh-CN" dirty="0">
                <a:latin typeface="+mn-ea"/>
              </a:rPr>
              <a:t>PC</a:t>
            </a:r>
            <a:r>
              <a:rPr lang="zh-CN" altLang="zh-CN" dirty="0">
                <a:latin typeface="+mn-ea"/>
              </a:rPr>
              <a:t>机主板上，旁边是功率计 </a:t>
            </a:r>
            <a:endParaRPr kumimoji="1" lang="zh-CN" altLang="en-US" dirty="0">
              <a:latin typeface="+mn-ea"/>
            </a:endParaRPr>
          </a:p>
        </p:txBody>
      </p:sp>
    </p:spTree>
    <p:extLst>
      <p:ext uri="{BB962C8B-B14F-4D97-AF65-F5344CB8AC3E}">
        <p14:creationId xmlns:p14="http://schemas.microsoft.com/office/powerpoint/2010/main" val="1959650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研究基础</a:t>
            </a:r>
            <a:r>
              <a:rPr lang="en-US" altLang="zh-CN" sz="2800" dirty="0"/>
              <a:t>—</a:t>
            </a:r>
            <a:r>
              <a:rPr lang="zh-CN" altLang="en-US" sz="2800" dirty="0"/>
              <a:t>大数据处理</a:t>
            </a:r>
            <a:endParaRPr lang="zh-CN" altLang="en-US" dirty="0"/>
          </a:p>
        </p:txBody>
      </p:sp>
      <p:sp>
        <p:nvSpPr>
          <p:cNvPr id="3" name="内容占位符 2"/>
          <p:cNvSpPr>
            <a:spLocks noGrp="1"/>
          </p:cNvSpPr>
          <p:nvPr>
            <p:ph idx="1"/>
          </p:nvPr>
        </p:nvSpPr>
        <p:spPr/>
        <p:txBody>
          <a:bodyPr/>
          <a:lstStyle/>
          <a:p>
            <a:r>
              <a:rPr lang="zh-CN" altLang="en-US" sz="2000" dirty="0"/>
              <a:t>提出了新的大数据处理框架</a:t>
            </a:r>
            <a:r>
              <a:rPr lang="en-US" altLang="zh-CN" sz="2000" dirty="0" err="1"/>
              <a:t>epiC</a:t>
            </a:r>
            <a:endParaRPr lang="en-US" altLang="zh-CN" sz="2000" dirty="0"/>
          </a:p>
          <a:p>
            <a:pPr lvl="1"/>
            <a:r>
              <a:rPr lang="zh-CN" altLang="en-US" sz="1800" dirty="0"/>
              <a:t>引入</a:t>
            </a:r>
            <a:r>
              <a:rPr lang="zh-CN" altLang="en-US" sz="1800" dirty="0">
                <a:solidFill>
                  <a:srgbClr val="C00000"/>
                </a:solidFill>
              </a:rPr>
              <a:t>线性工作流思想</a:t>
            </a:r>
            <a:r>
              <a:rPr lang="zh-CN" altLang="en-US" sz="1800" dirty="0"/>
              <a:t>，支持数据处理流程的动态选择递进，突破了</a:t>
            </a:r>
            <a:r>
              <a:rPr lang="en-US" altLang="zh-CN" sz="1800" dirty="0"/>
              <a:t>MapReduce</a:t>
            </a:r>
            <a:r>
              <a:rPr lang="zh-CN" altLang="en-US" sz="1800" dirty="0"/>
              <a:t>处理必须分为</a:t>
            </a:r>
            <a:r>
              <a:rPr lang="en-US" altLang="zh-CN" sz="1800" dirty="0"/>
              <a:t>Map</a:t>
            </a:r>
            <a:r>
              <a:rPr lang="zh-CN" altLang="en-US" sz="1800" dirty="0"/>
              <a:t>和</a:t>
            </a:r>
            <a:r>
              <a:rPr lang="en-US" altLang="zh-CN" sz="1800" dirty="0"/>
              <a:t>Reduce</a:t>
            </a:r>
            <a:r>
              <a:rPr lang="zh-CN" altLang="en-US" sz="1800" dirty="0"/>
              <a:t>两阶段</a:t>
            </a:r>
            <a:r>
              <a:rPr lang="zh-CN" altLang="zh-CN" sz="1800" dirty="0"/>
              <a:t>的</a:t>
            </a:r>
            <a:r>
              <a:rPr lang="zh-CN" altLang="en-US" sz="1800" dirty="0"/>
              <a:t>限制</a:t>
            </a:r>
            <a:endParaRPr lang="en-US" altLang="zh-CN" sz="1800" dirty="0"/>
          </a:p>
        </p:txBody>
      </p:sp>
      <p:sp>
        <p:nvSpPr>
          <p:cNvPr id="5" name="灯片编号占位符 4"/>
          <p:cNvSpPr>
            <a:spLocks noGrp="1"/>
          </p:cNvSpPr>
          <p:nvPr>
            <p:ph type="sldNum" sz="quarter" idx="12"/>
          </p:nvPr>
        </p:nvSpPr>
        <p:spPr/>
        <p:txBody>
          <a:bodyPr/>
          <a:lstStyle/>
          <a:p>
            <a:fld id="{5B368B60-D55C-45D6-8F94-8A11F9B5BA0C}" type="slidenum">
              <a:rPr lang="zh-CN" altLang="en-US" smtClean="0"/>
              <a:t>62</a:t>
            </a:fld>
            <a:endParaRPr lang="zh-CN" altLang="en-US"/>
          </a:p>
        </p:txBody>
      </p:sp>
      <p:sp>
        <p:nvSpPr>
          <p:cNvPr id="6" name="圆角矩形 5"/>
          <p:cNvSpPr/>
          <p:nvPr/>
        </p:nvSpPr>
        <p:spPr>
          <a:xfrm>
            <a:off x="794328" y="6147440"/>
            <a:ext cx="7555342" cy="408623"/>
          </a:xfrm>
          <a:prstGeom prst="round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dirty="0">
                <a:solidFill>
                  <a:srgbClr val="002060"/>
                </a:solidFill>
              </a:rPr>
              <a:t>该成果获</a:t>
            </a:r>
            <a:r>
              <a:rPr lang="en-US" altLang="zh-CN" dirty="0">
                <a:solidFill>
                  <a:srgbClr val="002060"/>
                </a:solidFill>
              </a:rPr>
              <a:t>CCF A</a:t>
            </a:r>
            <a:r>
              <a:rPr lang="zh-CN" altLang="en-US" dirty="0">
                <a:solidFill>
                  <a:srgbClr val="002060"/>
                </a:solidFill>
              </a:rPr>
              <a:t>类会议</a:t>
            </a:r>
            <a:r>
              <a:rPr lang="en-US" altLang="zh-CN" dirty="0">
                <a:solidFill>
                  <a:srgbClr val="C00000"/>
                </a:solidFill>
              </a:rPr>
              <a:t>VLDB 2014</a:t>
            </a:r>
            <a:r>
              <a:rPr lang="zh-CN" altLang="en-US" dirty="0">
                <a:solidFill>
                  <a:srgbClr val="C00000"/>
                </a:solidFill>
              </a:rPr>
              <a:t>最佳论文奖</a:t>
            </a:r>
            <a:endParaRPr lang="zh-CN" altLang="en-US" dirty="0"/>
          </a:p>
        </p:txBody>
      </p:sp>
      <p:pic>
        <p:nvPicPr>
          <p:cNvPr id="22" name="图片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14943" y="2176402"/>
            <a:ext cx="2790303" cy="3720404"/>
          </a:xfrm>
          <a:prstGeom prst="rect">
            <a:avLst/>
          </a:prstGeom>
        </p:spPr>
      </p:pic>
      <p:grpSp>
        <p:nvGrpSpPr>
          <p:cNvPr id="104" name="组合 103"/>
          <p:cNvGrpSpPr/>
          <p:nvPr/>
        </p:nvGrpSpPr>
        <p:grpSpPr>
          <a:xfrm>
            <a:off x="375704" y="2166759"/>
            <a:ext cx="5496659" cy="1675594"/>
            <a:chOff x="147273" y="2426700"/>
            <a:chExt cx="5496659" cy="1675594"/>
          </a:xfrm>
        </p:grpSpPr>
        <p:sp>
          <p:nvSpPr>
            <p:cNvPr id="10" name="矩形 9"/>
            <p:cNvSpPr/>
            <p:nvPr/>
          </p:nvSpPr>
          <p:spPr>
            <a:xfrm>
              <a:off x="147273" y="3062534"/>
              <a:ext cx="1028386" cy="4063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输入</a:t>
              </a:r>
            </a:p>
          </p:txBody>
        </p:sp>
        <p:grpSp>
          <p:nvGrpSpPr>
            <p:cNvPr id="21" name="组合 20"/>
            <p:cNvGrpSpPr/>
            <p:nvPr/>
          </p:nvGrpSpPr>
          <p:grpSpPr>
            <a:xfrm>
              <a:off x="1480459" y="2433956"/>
              <a:ext cx="1028386" cy="1668338"/>
              <a:chOff x="1480459" y="2433956"/>
              <a:chExt cx="1028386" cy="1668338"/>
            </a:xfrm>
          </p:grpSpPr>
          <p:sp>
            <p:nvSpPr>
              <p:cNvPr id="48" name="矩形 47"/>
              <p:cNvSpPr/>
              <p:nvPr/>
            </p:nvSpPr>
            <p:spPr>
              <a:xfrm>
                <a:off x="1480459" y="2433956"/>
                <a:ext cx="1028386"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Map</a:t>
                </a:r>
                <a:r>
                  <a:rPr lang="en-US" altLang="zh-CN" baseline="-25000" dirty="0"/>
                  <a:t>1</a:t>
                </a:r>
                <a:endParaRPr lang="zh-CN" altLang="en-US" baseline="-25000" dirty="0"/>
              </a:p>
            </p:txBody>
          </p:sp>
          <p:sp>
            <p:nvSpPr>
              <p:cNvPr id="50" name="矩形 49"/>
              <p:cNvSpPr/>
              <p:nvPr/>
            </p:nvSpPr>
            <p:spPr>
              <a:xfrm>
                <a:off x="1480459" y="2870069"/>
                <a:ext cx="1028386"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Map</a:t>
                </a:r>
                <a:r>
                  <a:rPr lang="en-US" altLang="zh-CN" baseline="-25000" dirty="0"/>
                  <a:t>2</a:t>
                </a:r>
                <a:endParaRPr lang="zh-CN" altLang="en-US" baseline="-25000" dirty="0"/>
              </a:p>
            </p:txBody>
          </p:sp>
          <p:sp>
            <p:nvSpPr>
              <p:cNvPr id="51" name="矩形 50"/>
              <p:cNvSpPr/>
              <p:nvPr/>
            </p:nvSpPr>
            <p:spPr>
              <a:xfrm>
                <a:off x="1480459" y="3306182"/>
                <a:ext cx="1028386"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Map</a:t>
                </a:r>
                <a:r>
                  <a:rPr lang="en-US" altLang="zh-CN" baseline="-25000" dirty="0"/>
                  <a:t>3</a:t>
                </a:r>
                <a:endParaRPr lang="zh-CN" altLang="en-US" baseline="-25000" dirty="0"/>
              </a:p>
            </p:txBody>
          </p:sp>
          <p:sp>
            <p:nvSpPr>
              <p:cNvPr id="55" name="矩形 54"/>
              <p:cNvSpPr/>
              <p:nvPr/>
            </p:nvSpPr>
            <p:spPr>
              <a:xfrm>
                <a:off x="1480459" y="3742294"/>
                <a:ext cx="1028386"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Map</a:t>
                </a:r>
                <a:r>
                  <a:rPr lang="en-US" altLang="zh-CN" baseline="-25000" dirty="0"/>
                  <a:t>4</a:t>
                </a:r>
                <a:endParaRPr lang="zh-CN" altLang="en-US" baseline="-25000" dirty="0"/>
              </a:p>
            </p:txBody>
          </p:sp>
        </p:grpSp>
        <p:grpSp>
          <p:nvGrpSpPr>
            <p:cNvPr id="23" name="组合 22"/>
            <p:cNvGrpSpPr/>
            <p:nvPr/>
          </p:nvGrpSpPr>
          <p:grpSpPr>
            <a:xfrm>
              <a:off x="3214916" y="2426700"/>
              <a:ext cx="1028386" cy="1668338"/>
              <a:chOff x="3214916" y="2426700"/>
              <a:chExt cx="1028386" cy="1668338"/>
            </a:xfrm>
          </p:grpSpPr>
          <p:sp>
            <p:nvSpPr>
              <p:cNvPr id="61" name="矩形 60"/>
              <p:cNvSpPr/>
              <p:nvPr/>
            </p:nvSpPr>
            <p:spPr>
              <a:xfrm>
                <a:off x="3214916" y="2426700"/>
                <a:ext cx="1028386" cy="360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Reduce</a:t>
                </a:r>
                <a:r>
                  <a:rPr lang="en-US" altLang="zh-CN" baseline="-25000" dirty="0"/>
                  <a:t>1</a:t>
                </a:r>
                <a:endParaRPr lang="zh-CN" altLang="en-US" baseline="-25000" dirty="0"/>
              </a:p>
            </p:txBody>
          </p:sp>
          <p:sp>
            <p:nvSpPr>
              <p:cNvPr id="62" name="矩形 61"/>
              <p:cNvSpPr/>
              <p:nvPr/>
            </p:nvSpPr>
            <p:spPr>
              <a:xfrm>
                <a:off x="3214916" y="2862813"/>
                <a:ext cx="1028386" cy="360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Reduce</a:t>
                </a:r>
                <a:r>
                  <a:rPr lang="en-US" altLang="zh-CN" baseline="-25000" dirty="0"/>
                  <a:t>2</a:t>
                </a:r>
                <a:endParaRPr lang="zh-CN" altLang="en-US" baseline="-25000" dirty="0"/>
              </a:p>
            </p:txBody>
          </p:sp>
          <p:sp>
            <p:nvSpPr>
              <p:cNvPr id="63" name="矩形 62"/>
              <p:cNvSpPr/>
              <p:nvPr/>
            </p:nvSpPr>
            <p:spPr>
              <a:xfrm>
                <a:off x="3214916" y="3298926"/>
                <a:ext cx="1028386" cy="360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Reduce</a:t>
                </a:r>
                <a:r>
                  <a:rPr lang="en-US" altLang="zh-CN" baseline="-25000" dirty="0"/>
                  <a:t>3</a:t>
                </a:r>
                <a:endParaRPr lang="zh-CN" altLang="en-US" baseline="-25000" dirty="0"/>
              </a:p>
            </p:txBody>
          </p:sp>
          <p:sp>
            <p:nvSpPr>
              <p:cNvPr id="64" name="矩形 63"/>
              <p:cNvSpPr/>
              <p:nvPr/>
            </p:nvSpPr>
            <p:spPr>
              <a:xfrm>
                <a:off x="3214916" y="3735038"/>
                <a:ext cx="1028386" cy="360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t>Reduce</a:t>
                </a:r>
                <a:r>
                  <a:rPr lang="en-US" altLang="zh-CN" baseline="-25000" dirty="0"/>
                  <a:t>4</a:t>
                </a:r>
                <a:endParaRPr lang="zh-CN" altLang="en-US" baseline="-25000" dirty="0"/>
              </a:p>
            </p:txBody>
          </p:sp>
        </p:grpSp>
        <p:sp>
          <p:nvSpPr>
            <p:cNvPr id="65" name="矩形 64"/>
            <p:cNvSpPr/>
            <p:nvPr/>
          </p:nvSpPr>
          <p:spPr>
            <a:xfrm>
              <a:off x="4615546" y="3056741"/>
              <a:ext cx="1028386" cy="4063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a:t>输出</a:t>
              </a:r>
            </a:p>
          </p:txBody>
        </p:sp>
        <p:cxnSp>
          <p:nvCxnSpPr>
            <p:cNvPr id="27" name="直接箭头连接符 26"/>
            <p:cNvCxnSpPr>
              <a:stCxn id="10" idx="3"/>
              <a:endCxn id="48" idx="1"/>
            </p:cNvCxnSpPr>
            <p:nvPr/>
          </p:nvCxnSpPr>
          <p:spPr>
            <a:xfrm flipV="1">
              <a:off x="1175659" y="2613956"/>
              <a:ext cx="304800" cy="65176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10" idx="3"/>
              <a:endCxn id="50" idx="1"/>
            </p:cNvCxnSpPr>
            <p:nvPr/>
          </p:nvCxnSpPr>
          <p:spPr>
            <a:xfrm flipV="1">
              <a:off x="1175659" y="3050069"/>
              <a:ext cx="304800" cy="215654"/>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10" idx="3"/>
              <a:endCxn id="51" idx="1"/>
            </p:cNvCxnSpPr>
            <p:nvPr/>
          </p:nvCxnSpPr>
          <p:spPr>
            <a:xfrm>
              <a:off x="1175659" y="3265723"/>
              <a:ext cx="304800" cy="220459"/>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10" idx="3"/>
              <a:endCxn id="55" idx="1"/>
            </p:cNvCxnSpPr>
            <p:nvPr/>
          </p:nvCxnSpPr>
          <p:spPr>
            <a:xfrm>
              <a:off x="1175659" y="3265723"/>
              <a:ext cx="304800" cy="65657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8" idx="3"/>
              <a:endCxn id="61" idx="1"/>
            </p:cNvCxnSpPr>
            <p:nvPr/>
          </p:nvCxnSpPr>
          <p:spPr>
            <a:xfrm flipV="1">
              <a:off x="2508845" y="2606700"/>
              <a:ext cx="706071" cy="72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0" idx="3"/>
              <a:endCxn id="62" idx="1"/>
            </p:cNvCxnSpPr>
            <p:nvPr/>
          </p:nvCxnSpPr>
          <p:spPr>
            <a:xfrm flipV="1">
              <a:off x="2508845" y="3042813"/>
              <a:ext cx="706071" cy="72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55" idx="3"/>
              <a:endCxn id="64" idx="1"/>
            </p:cNvCxnSpPr>
            <p:nvPr/>
          </p:nvCxnSpPr>
          <p:spPr>
            <a:xfrm flipV="1">
              <a:off x="2508845" y="3915038"/>
              <a:ext cx="706071" cy="72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50" idx="3"/>
              <a:endCxn id="63" idx="1"/>
            </p:cNvCxnSpPr>
            <p:nvPr/>
          </p:nvCxnSpPr>
          <p:spPr>
            <a:xfrm>
              <a:off x="2508845" y="3050069"/>
              <a:ext cx="706071" cy="42885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51" idx="3"/>
              <a:endCxn id="64" idx="1"/>
            </p:cNvCxnSpPr>
            <p:nvPr/>
          </p:nvCxnSpPr>
          <p:spPr>
            <a:xfrm>
              <a:off x="2508845" y="3486182"/>
              <a:ext cx="706071" cy="4288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51" idx="3"/>
              <a:endCxn id="62" idx="1"/>
            </p:cNvCxnSpPr>
            <p:nvPr/>
          </p:nvCxnSpPr>
          <p:spPr>
            <a:xfrm flipV="1">
              <a:off x="2508845" y="3042813"/>
              <a:ext cx="706071" cy="443369"/>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55" idx="3"/>
              <a:endCxn id="63" idx="1"/>
            </p:cNvCxnSpPr>
            <p:nvPr/>
          </p:nvCxnSpPr>
          <p:spPr>
            <a:xfrm flipV="1">
              <a:off x="2508845" y="3478926"/>
              <a:ext cx="706071" cy="44336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61" idx="3"/>
              <a:endCxn id="65" idx="1"/>
            </p:cNvCxnSpPr>
            <p:nvPr/>
          </p:nvCxnSpPr>
          <p:spPr>
            <a:xfrm>
              <a:off x="4243302" y="2606700"/>
              <a:ext cx="372244" cy="65323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62" idx="3"/>
              <a:endCxn id="65" idx="1"/>
            </p:cNvCxnSpPr>
            <p:nvPr/>
          </p:nvCxnSpPr>
          <p:spPr>
            <a:xfrm>
              <a:off x="4243302" y="3042813"/>
              <a:ext cx="372244" cy="21711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63" idx="3"/>
              <a:endCxn id="65" idx="1"/>
            </p:cNvCxnSpPr>
            <p:nvPr/>
          </p:nvCxnSpPr>
          <p:spPr>
            <a:xfrm flipV="1">
              <a:off x="4243302" y="3259930"/>
              <a:ext cx="372244" cy="21899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64" idx="3"/>
              <a:endCxn id="65" idx="1"/>
            </p:cNvCxnSpPr>
            <p:nvPr/>
          </p:nvCxnSpPr>
          <p:spPr>
            <a:xfrm flipV="1">
              <a:off x="4243302" y="3259930"/>
              <a:ext cx="372244" cy="65510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sp>
        <p:nvSpPr>
          <p:cNvPr id="103" name="矩形 102"/>
          <p:cNvSpPr/>
          <p:nvPr/>
        </p:nvSpPr>
        <p:spPr>
          <a:xfrm>
            <a:off x="163766" y="2095002"/>
            <a:ext cx="1312549" cy="646331"/>
          </a:xfrm>
          <a:prstGeom prst="rect">
            <a:avLst/>
          </a:prstGeom>
        </p:spPr>
        <p:txBody>
          <a:bodyPr wrap="square">
            <a:spAutoFit/>
          </a:bodyPr>
          <a:lstStyle/>
          <a:p>
            <a:pPr algn="ctr"/>
            <a:r>
              <a:rPr lang="en-US" altLang="zh-CN" dirty="0"/>
              <a:t>MapReduce</a:t>
            </a:r>
            <a:r>
              <a:rPr lang="zh-CN" altLang="en-US" dirty="0"/>
              <a:t>处理流程</a:t>
            </a:r>
          </a:p>
        </p:txBody>
      </p:sp>
      <p:cxnSp>
        <p:nvCxnSpPr>
          <p:cNvPr id="106" name="直接连接符 105"/>
          <p:cNvCxnSpPr/>
          <p:nvPr/>
        </p:nvCxnSpPr>
        <p:spPr>
          <a:xfrm>
            <a:off x="246316" y="3924783"/>
            <a:ext cx="5626047"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242" name="组合 241"/>
          <p:cNvGrpSpPr/>
          <p:nvPr/>
        </p:nvGrpSpPr>
        <p:grpSpPr>
          <a:xfrm>
            <a:off x="731119" y="3998258"/>
            <a:ext cx="5182177" cy="2087975"/>
            <a:chOff x="653297" y="4247440"/>
            <a:chExt cx="5182177" cy="2087975"/>
          </a:xfrm>
        </p:grpSpPr>
        <p:sp>
          <p:nvSpPr>
            <p:cNvPr id="107" name="椭圆 106"/>
            <p:cNvSpPr/>
            <p:nvPr/>
          </p:nvSpPr>
          <p:spPr>
            <a:xfrm>
              <a:off x="1712505" y="6045430"/>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8" name="椭圆 107"/>
            <p:cNvSpPr/>
            <p:nvPr/>
          </p:nvSpPr>
          <p:spPr>
            <a:xfrm>
              <a:off x="2557250" y="6084406"/>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椭圆 108"/>
            <p:cNvSpPr/>
            <p:nvPr/>
          </p:nvSpPr>
          <p:spPr>
            <a:xfrm>
              <a:off x="3196561" y="6002766"/>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0" name="椭圆 109"/>
            <p:cNvSpPr/>
            <p:nvPr/>
          </p:nvSpPr>
          <p:spPr>
            <a:xfrm>
              <a:off x="4212387" y="6028389"/>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1" name="椭圆 110"/>
            <p:cNvSpPr/>
            <p:nvPr/>
          </p:nvSpPr>
          <p:spPr>
            <a:xfrm>
              <a:off x="5152913" y="6084880"/>
              <a:ext cx="215153" cy="2151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2" name="椭圆 111"/>
            <p:cNvSpPr/>
            <p:nvPr/>
          </p:nvSpPr>
          <p:spPr>
            <a:xfrm>
              <a:off x="2201224" y="5555051"/>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3" name="椭圆 112"/>
            <p:cNvSpPr/>
            <p:nvPr/>
          </p:nvSpPr>
          <p:spPr>
            <a:xfrm>
              <a:off x="3669898" y="5447748"/>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4" name="椭圆 113"/>
            <p:cNvSpPr/>
            <p:nvPr/>
          </p:nvSpPr>
          <p:spPr>
            <a:xfrm>
              <a:off x="4159697" y="5076882"/>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5" name="椭圆 114"/>
            <p:cNvSpPr/>
            <p:nvPr/>
          </p:nvSpPr>
          <p:spPr>
            <a:xfrm>
              <a:off x="4885045" y="5646210"/>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6" name="椭圆 115"/>
            <p:cNvSpPr/>
            <p:nvPr/>
          </p:nvSpPr>
          <p:spPr>
            <a:xfrm>
              <a:off x="5620321" y="5787613"/>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7" name="椭圆 116"/>
            <p:cNvSpPr/>
            <p:nvPr/>
          </p:nvSpPr>
          <p:spPr>
            <a:xfrm>
              <a:off x="2866750" y="5630631"/>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8" name="椭圆 117"/>
            <p:cNvSpPr/>
            <p:nvPr/>
          </p:nvSpPr>
          <p:spPr>
            <a:xfrm>
              <a:off x="1941643" y="4845319"/>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9" name="椭圆 118"/>
            <p:cNvSpPr/>
            <p:nvPr/>
          </p:nvSpPr>
          <p:spPr>
            <a:xfrm>
              <a:off x="2696135" y="5185939"/>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21" name="椭圆 120"/>
            <p:cNvSpPr/>
            <p:nvPr/>
          </p:nvSpPr>
          <p:spPr>
            <a:xfrm>
              <a:off x="5139477" y="4947338"/>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22" name="椭圆 121"/>
            <p:cNvSpPr/>
            <p:nvPr/>
          </p:nvSpPr>
          <p:spPr>
            <a:xfrm>
              <a:off x="2437516" y="4327737"/>
              <a:ext cx="215153" cy="2151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3" name="椭圆 122"/>
            <p:cNvSpPr/>
            <p:nvPr/>
          </p:nvSpPr>
          <p:spPr>
            <a:xfrm>
              <a:off x="3695061" y="4295677"/>
              <a:ext cx="215153" cy="2151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4" name="椭圆 123"/>
            <p:cNvSpPr/>
            <p:nvPr/>
          </p:nvSpPr>
          <p:spPr>
            <a:xfrm>
              <a:off x="4383111" y="4320032"/>
              <a:ext cx="215153" cy="2151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5" name="椭圆 124"/>
            <p:cNvSpPr/>
            <p:nvPr/>
          </p:nvSpPr>
          <p:spPr>
            <a:xfrm>
              <a:off x="5053370" y="4348277"/>
              <a:ext cx="215153" cy="2151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7" name="矩形 126"/>
            <p:cNvSpPr/>
            <p:nvPr/>
          </p:nvSpPr>
          <p:spPr>
            <a:xfrm>
              <a:off x="811116" y="6034752"/>
              <a:ext cx="828000" cy="2662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Input</a:t>
              </a:r>
              <a:endParaRPr lang="zh-CN" altLang="en-US" dirty="0"/>
            </a:p>
          </p:txBody>
        </p:sp>
        <p:sp>
          <p:nvSpPr>
            <p:cNvPr id="128" name="矩形 127"/>
            <p:cNvSpPr/>
            <p:nvPr/>
          </p:nvSpPr>
          <p:spPr>
            <a:xfrm>
              <a:off x="811166" y="4275241"/>
              <a:ext cx="828000" cy="266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Output</a:t>
              </a:r>
              <a:endParaRPr lang="zh-CN" altLang="en-US" dirty="0"/>
            </a:p>
          </p:txBody>
        </p:sp>
        <p:cxnSp>
          <p:nvCxnSpPr>
            <p:cNvPr id="129" name="直接箭头连接符 128"/>
            <p:cNvCxnSpPr>
              <a:stCxn id="107" idx="7"/>
              <a:endCxn id="112" idx="3"/>
            </p:cNvCxnSpPr>
            <p:nvPr/>
          </p:nvCxnSpPr>
          <p:spPr>
            <a:xfrm flipV="1">
              <a:off x="1896150" y="5738696"/>
              <a:ext cx="336582" cy="33824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stCxn id="108" idx="1"/>
              <a:endCxn id="112" idx="5"/>
            </p:cNvCxnSpPr>
            <p:nvPr/>
          </p:nvCxnSpPr>
          <p:spPr>
            <a:xfrm flipH="1" flipV="1">
              <a:off x="2384869" y="5738696"/>
              <a:ext cx="203889" cy="37721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9" idx="1"/>
              <a:endCxn id="117" idx="4"/>
            </p:cNvCxnSpPr>
            <p:nvPr/>
          </p:nvCxnSpPr>
          <p:spPr>
            <a:xfrm flipH="1" flipV="1">
              <a:off x="2974327" y="5845784"/>
              <a:ext cx="253742" cy="18849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stCxn id="111" idx="1"/>
              <a:endCxn id="115" idx="5"/>
            </p:cNvCxnSpPr>
            <p:nvPr/>
          </p:nvCxnSpPr>
          <p:spPr>
            <a:xfrm flipH="1" flipV="1">
              <a:off x="5068690" y="5829855"/>
              <a:ext cx="115731" cy="28653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11" idx="7"/>
              <a:endCxn id="116" idx="2"/>
            </p:cNvCxnSpPr>
            <p:nvPr/>
          </p:nvCxnSpPr>
          <p:spPr>
            <a:xfrm flipV="1">
              <a:off x="5336558" y="5895190"/>
              <a:ext cx="283763" cy="22119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11" idx="6"/>
              <a:endCxn id="116" idx="3"/>
            </p:cNvCxnSpPr>
            <p:nvPr/>
          </p:nvCxnSpPr>
          <p:spPr>
            <a:xfrm flipV="1">
              <a:off x="5368066" y="5971258"/>
              <a:ext cx="283763" cy="221199"/>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stCxn id="116" idx="0"/>
              <a:endCxn id="121" idx="5"/>
            </p:cNvCxnSpPr>
            <p:nvPr/>
          </p:nvCxnSpPr>
          <p:spPr>
            <a:xfrm flipH="1" flipV="1">
              <a:off x="5323122" y="5130983"/>
              <a:ext cx="404776" cy="65663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stCxn id="115" idx="7"/>
              <a:endCxn id="121" idx="3"/>
            </p:cNvCxnSpPr>
            <p:nvPr/>
          </p:nvCxnSpPr>
          <p:spPr>
            <a:xfrm flipV="1">
              <a:off x="5068690" y="5130983"/>
              <a:ext cx="102295" cy="54673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14" idx="6"/>
              <a:endCxn id="121" idx="2"/>
            </p:cNvCxnSpPr>
            <p:nvPr/>
          </p:nvCxnSpPr>
          <p:spPr>
            <a:xfrm flipV="1">
              <a:off x="4374850" y="5054915"/>
              <a:ext cx="764627" cy="129544"/>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a:stCxn id="115" idx="2"/>
              <a:endCxn id="113" idx="6"/>
            </p:cNvCxnSpPr>
            <p:nvPr/>
          </p:nvCxnSpPr>
          <p:spPr>
            <a:xfrm flipH="1" flipV="1">
              <a:off x="3885051" y="5555325"/>
              <a:ext cx="999994" cy="19846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stCxn id="110" idx="1"/>
              <a:endCxn id="113" idx="5"/>
            </p:cNvCxnSpPr>
            <p:nvPr/>
          </p:nvCxnSpPr>
          <p:spPr>
            <a:xfrm flipH="1" flipV="1">
              <a:off x="3853543" y="5631393"/>
              <a:ext cx="390352" cy="428504"/>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stCxn id="117" idx="6"/>
              <a:endCxn id="113" idx="2"/>
            </p:cNvCxnSpPr>
            <p:nvPr/>
          </p:nvCxnSpPr>
          <p:spPr>
            <a:xfrm flipV="1">
              <a:off x="3081903" y="5555325"/>
              <a:ext cx="587995" cy="18288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a:stCxn id="117" idx="2"/>
              <a:endCxn id="112" idx="6"/>
            </p:cNvCxnSpPr>
            <p:nvPr/>
          </p:nvCxnSpPr>
          <p:spPr>
            <a:xfrm flipH="1" flipV="1">
              <a:off x="2416377" y="5662628"/>
              <a:ext cx="450373" cy="75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118" idx="7"/>
              <a:endCxn id="122" idx="3"/>
            </p:cNvCxnSpPr>
            <p:nvPr/>
          </p:nvCxnSpPr>
          <p:spPr>
            <a:xfrm flipV="1">
              <a:off x="2125288" y="4511382"/>
              <a:ext cx="343736" cy="36544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a:stCxn id="112" idx="7"/>
              <a:endCxn id="119" idx="3"/>
            </p:cNvCxnSpPr>
            <p:nvPr/>
          </p:nvCxnSpPr>
          <p:spPr>
            <a:xfrm flipV="1">
              <a:off x="2384869" y="5369584"/>
              <a:ext cx="342774" cy="21697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12" idx="1"/>
              <a:endCxn id="118" idx="4"/>
            </p:cNvCxnSpPr>
            <p:nvPr/>
          </p:nvCxnSpPr>
          <p:spPr>
            <a:xfrm flipH="1" flipV="1">
              <a:off x="2049220" y="5060472"/>
              <a:ext cx="183512" cy="52608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92" name="椭圆 191"/>
            <p:cNvSpPr/>
            <p:nvPr/>
          </p:nvSpPr>
          <p:spPr>
            <a:xfrm>
              <a:off x="3104187" y="4792370"/>
              <a:ext cx="215153" cy="21515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cxnSp>
          <p:nvCxnSpPr>
            <p:cNvPr id="208" name="直接箭头连接符 207"/>
            <p:cNvCxnSpPr>
              <a:stCxn id="113" idx="7"/>
              <a:endCxn id="114" idx="3"/>
            </p:cNvCxnSpPr>
            <p:nvPr/>
          </p:nvCxnSpPr>
          <p:spPr>
            <a:xfrm flipV="1">
              <a:off x="3853543" y="5260527"/>
              <a:ext cx="337662" cy="218729"/>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a:stCxn id="113" idx="0"/>
              <a:endCxn id="192" idx="5"/>
            </p:cNvCxnSpPr>
            <p:nvPr/>
          </p:nvCxnSpPr>
          <p:spPr>
            <a:xfrm flipH="1" flipV="1">
              <a:off x="3287832" y="4976015"/>
              <a:ext cx="489643" cy="47173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a:stCxn id="113" idx="1"/>
              <a:endCxn id="192" idx="4"/>
            </p:cNvCxnSpPr>
            <p:nvPr/>
          </p:nvCxnSpPr>
          <p:spPr>
            <a:xfrm flipH="1" flipV="1">
              <a:off x="3211764" y="5007523"/>
              <a:ext cx="489642" cy="47173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18" name="直接箭头连接符 217"/>
            <p:cNvCxnSpPr>
              <a:stCxn id="119" idx="7"/>
              <a:endCxn id="192" idx="3"/>
            </p:cNvCxnSpPr>
            <p:nvPr/>
          </p:nvCxnSpPr>
          <p:spPr>
            <a:xfrm flipV="1">
              <a:off x="2879780" y="4976015"/>
              <a:ext cx="255915" cy="24143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a:stCxn id="119" idx="1"/>
              <a:endCxn id="118" idx="6"/>
            </p:cNvCxnSpPr>
            <p:nvPr/>
          </p:nvCxnSpPr>
          <p:spPr>
            <a:xfrm flipH="1" flipV="1">
              <a:off x="2156796" y="4952896"/>
              <a:ext cx="570847" cy="26455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4" name="直接箭头连接符 223"/>
            <p:cNvCxnSpPr>
              <a:stCxn id="119" idx="2"/>
              <a:endCxn id="118" idx="5"/>
            </p:cNvCxnSpPr>
            <p:nvPr/>
          </p:nvCxnSpPr>
          <p:spPr>
            <a:xfrm flipH="1" flipV="1">
              <a:off x="2125288" y="5028964"/>
              <a:ext cx="570847" cy="26455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7" name="直接箭头连接符 226"/>
            <p:cNvCxnSpPr>
              <a:stCxn id="192" idx="7"/>
              <a:endCxn id="123" idx="4"/>
            </p:cNvCxnSpPr>
            <p:nvPr/>
          </p:nvCxnSpPr>
          <p:spPr>
            <a:xfrm flipV="1">
              <a:off x="3287832" y="4510830"/>
              <a:ext cx="514806" cy="31304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121" idx="1"/>
              <a:endCxn id="124" idx="4"/>
            </p:cNvCxnSpPr>
            <p:nvPr/>
          </p:nvCxnSpPr>
          <p:spPr>
            <a:xfrm flipH="1" flipV="1">
              <a:off x="4490688" y="4535185"/>
              <a:ext cx="680297" cy="44366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接箭头连接符 232"/>
            <p:cNvCxnSpPr>
              <a:stCxn id="121" idx="0"/>
              <a:endCxn id="125" idx="4"/>
            </p:cNvCxnSpPr>
            <p:nvPr/>
          </p:nvCxnSpPr>
          <p:spPr>
            <a:xfrm flipH="1" flipV="1">
              <a:off x="5160947" y="4563430"/>
              <a:ext cx="86107" cy="38390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702472" y="5988837"/>
              <a:ext cx="4759735" cy="346578"/>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702472" y="4247440"/>
              <a:ext cx="4759735" cy="346578"/>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线形标注 1 238"/>
            <p:cNvSpPr/>
            <p:nvPr/>
          </p:nvSpPr>
          <p:spPr>
            <a:xfrm>
              <a:off x="685705" y="4714371"/>
              <a:ext cx="1028386" cy="436879"/>
            </a:xfrm>
            <a:prstGeom prst="borderCallout1">
              <a:avLst>
                <a:gd name="adj1" fmla="val 40911"/>
                <a:gd name="adj2" fmla="val 100458"/>
                <a:gd name="adj3" fmla="val 53402"/>
                <a:gd name="adj4" fmla="val 121716"/>
              </a:avLst>
            </a:prstGeom>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zh-CN" altLang="en-US" dirty="0"/>
                <a:t>处理节点</a:t>
              </a:r>
            </a:p>
          </p:txBody>
        </p:sp>
        <p:sp>
          <p:nvSpPr>
            <p:cNvPr id="240" name="线形标注 1 239"/>
            <p:cNvSpPr/>
            <p:nvPr/>
          </p:nvSpPr>
          <p:spPr>
            <a:xfrm>
              <a:off x="653297" y="5254028"/>
              <a:ext cx="1028386" cy="436879"/>
            </a:xfrm>
            <a:prstGeom prst="borderCallout1">
              <a:avLst>
                <a:gd name="adj1" fmla="val 40911"/>
                <a:gd name="adj2" fmla="val 100458"/>
                <a:gd name="adj3" fmla="val 21391"/>
                <a:gd name="adj4" fmla="val 144730"/>
              </a:avLst>
            </a:prstGeom>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zh-CN" altLang="en-US" dirty="0"/>
                <a:t>数据通道</a:t>
              </a:r>
            </a:p>
          </p:txBody>
        </p:sp>
      </p:grpSp>
      <p:sp>
        <p:nvSpPr>
          <p:cNvPr id="241" name="矩形 240"/>
          <p:cNvSpPr/>
          <p:nvPr/>
        </p:nvSpPr>
        <p:spPr>
          <a:xfrm>
            <a:off x="79152" y="4518395"/>
            <a:ext cx="668621" cy="923330"/>
          </a:xfrm>
          <a:prstGeom prst="rect">
            <a:avLst/>
          </a:prstGeom>
        </p:spPr>
        <p:txBody>
          <a:bodyPr wrap="square">
            <a:spAutoFit/>
          </a:bodyPr>
          <a:lstStyle/>
          <a:p>
            <a:pPr algn="ctr"/>
            <a:r>
              <a:rPr lang="en-US" altLang="zh-CN"/>
              <a:t>epiC</a:t>
            </a:r>
            <a:br>
              <a:rPr lang="en-US" altLang="zh-CN" dirty="0"/>
            </a:br>
            <a:r>
              <a:rPr lang="zh-CN" altLang="en-US" dirty="0"/>
              <a:t>处理</a:t>
            </a:r>
            <a:br>
              <a:rPr lang="en-US" altLang="zh-CN" dirty="0"/>
            </a:br>
            <a:r>
              <a:rPr lang="zh-CN" altLang="en-US" dirty="0"/>
              <a:t>流程</a:t>
            </a:r>
          </a:p>
        </p:txBody>
      </p:sp>
    </p:spTree>
    <p:extLst>
      <p:ext uri="{BB962C8B-B14F-4D97-AF65-F5344CB8AC3E}">
        <p14:creationId xmlns:p14="http://schemas.microsoft.com/office/powerpoint/2010/main" val="891714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AE227-19CA-4B22-955D-A7B16D9347E1}"/>
              </a:ext>
            </a:extLst>
          </p:cNvPr>
          <p:cNvSpPr>
            <a:spLocks noGrp="1"/>
          </p:cNvSpPr>
          <p:nvPr>
            <p:ph type="title"/>
          </p:nvPr>
        </p:nvSpPr>
        <p:spPr/>
        <p:txBody>
          <a:bodyPr/>
          <a:lstStyle/>
          <a:p>
            <a:r>
              <a:rPr lang="zh-CN" altLang="en-US" dirty="0"/>
              <a:t>研究基础</a:t>
            </a:r>
            <a:r>
              <a:rPr lang="en-US" altLang="zh-CN" sz="2800" dirty="0"/>
              <a:t>—</a:t>
            </a:r>
            <a:r>
              <a:rPr lang="zh-CN" altLang="en-US" sz="2800" dirty="0"/>
              <a:t>大数据智能计算</a:t>
            </a:r>
            <a:endParaRPr lang="zh-CN" altLang="en-US" dirty="0"/>
          </a:p>
        </p:txBody>
      </p:sp>
      <p:sp>
        <p:nvSpPr>
          <p:cNvPr id="3" name="内容占位符 2">
            <a:extLst>
              <a:ext uri="{FF2B5EF4-FFF2-40B4-BE49-F238E27FC236}">
                <a16:creationId xmlns:a16="http://schemas.microsoft.com/office/drawing/2014/main" id="{FD8F237E-6CC0-4A4B-AC09-28FF2B02638B}"/>
              </a:ext>
            </a:extLst>
          </p:cNvPr>
          <p:cNvSpPr>
            <a:spLocks noGrp="1"/>
          </p:cNvSpPr>
          <p:nvPr>
            <p:ph idx="1"/>
          </p:nvPr>
        </p:nvSpPr>
        <p:spPr/>
        <p:txBody>
          <a:bodyPr/>
          <a:lstStyle/>
          <a:p>
            <a:r>
              <a:rPr lang="zh-CN" altLang="en-US" dirty="0"/>
              <a:t>研发了大数据实时智能决策平台“流立方”</a:t>
            </a:r>
            <a:endParaRPr lang="en-US" altLang="zh-CN" dirty="0"/>
          </a:p>
          <a:p>
            <a:pPr lvl="1"/>
            <a:r>
              <a:rPr lang="zh-CN" altLang="en-US" sz="1800" dirty="0"/>
              <a:t>在银行卡刷卡交易的</a:t>
            </a:r>
            <a:r>
              <a:rPr lang="en-US" altLang="zh-CN" sz="1800" dirty="0"/>
              <a:t>100ms</a:t>
            </a:r>
            <a:r>
              <a:rPr lang="zh-CN" altLang="en-US" sz="1800" dirty="0"/>
              <a:t>内根据数百条风控规则进行异常交易识别，目前基于“流立方”的金融风控反欺诈系统已应用到银联商务、平安银行等上百家单位，我国</a:t>
            </a:r>
            <a:r>
              <a:rPr lang="en-US" altLang="zh-CN" sz="1800" dirty="0"/>
              <a:t>50%</a:t>
            </a:r>
            <a:r>
              <a:rPr lang="zh-CN" altLang="en-US" sz="1800" dirty="0"/>
              <a:t>以上的线下收单交易在其保护下运行</a:t>
            </a:r>
          </a:p>
          <a:p>
            <a:pPr lvl="1"/>
            <a:r>
              <a:rPr lang="zh-CN" altLang="en-US" sz="1800" dirty="0"/>
              <a:t>“流立方”还广泛应用到交通、海关、互联网等行业，该成果获</a:t>
            </a:r>
            <a:r>
              <a:rPr lang="en-US" altLang="zh-CN" sz="1800" dirty="0">
                <a:solidFill>
                  <a:srgbClr val="C00000"/>
                </a:solidFill>
              </a:rPr>
              <a:t>2016</a:t>
            </a:r>
            <a:r>
              <a:rPr lang="zh-CN" altLang="en-US" sz="1800" dirty="0">
                <a:solidFill>
                  <a:srgbClr val="C00000"/>
                </a:solidFill>
              </a:rPr>
              <a:t>年度教育部科技进步一等奖</a:t>
            </a:r>
          </a:p>
        </p:txBody>
      </p:sp>
      <p:sp>
        <p:nvSpPr>
          <p:cNvPr id="4" name="灯片编号占位符 3">
            <a:extLst>
              <a:ext uri="{FF2B5EF4-FFF2-40B4-BE49-F238E27FC236}">
                <a16:creationId xmlns:a16="http://schemas.microsoft.com/office/drawing/2014/main" id="{3D704FE7-1DD6-48A5-BBE3-EBD414B90A24}"/>
              </a:ext>
            </a:extLst>
          </p:cNvPr>
          <p:cNvSpPr>
            <a:spLocks noGrp="1"/>
          </p:cNvSpPr>
          <p:nvPr>
            <p:ph type="sldNum" sz="quarter" idx="12"/>
          </p:nvPr>
        </p:nvSpPr>
        <p:spPr/>
        <p:txBody>
          <a:bodyPr/>
          <a:lstStyle/>
          <a:p>
            <a:fld id="{17F0B86A-3B10-4477-8AC6-12E7D7B5209B}" type="slidenum">
              <a:rPr lang="zh-CN" altLang="en-US" smtClean="0"/>
              <a:t>63</a:t>
            </a:fld>
            <a:endParaRPr lang="zh-CN" altLang="en-US"/>
          </a:p>
        </p:txBody>
      </p:sp>
      <p:pic>
        <p:nvPicPr>
          <p:cNvPr id="19" name="图片 18">
            <a:extLst>
              <a:ext uri="{FF2B5EF4-FFF2-40B4-BE49-F238E27FC236}">
                <a16:creationId xmlns:a16="http://schemas.microsoft.com/office/drawing/2014/main" id="{D353878C-37CA-40CA-90EB-4F2186BA6D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349" y="3581384"/>
            <a:ext cx="4889677" cy="2469220"/>
          </a:xfrm>
          <a:prstGeom prst="rect">
            <a:avLst/>
          </a:prstGeom>
        </p:spPr>
      </p:pic>
      <p:pic>
        <p:nvPicPr>
          <p:cNvPr id="20" name="图片 19">
            <a:extLst>
              <a:ext uri="{FF2B5EF4-FFF2-40B4-BE49-F238E27FC236}">
                <a16:creationId xmlns:a16="http://schemas.microsoft.com/office/drawing/2014/main" id="{093D9AAC-82A9-48A7-8EB7-B0C344B6C5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6204" y="3429000"/>
            <a:ext cx="3900792" cy="2765303"/>
          </a:xfrm>
          <a:prstGeom prst="rect">
            <a:avLst/>
          </a:prstGeom>
        </p:spPr>
      </p:pic>
    </p:spTree>
    <p:extLst>
      <p:ext uri="{BB962C8B-B14F-4D97-AF65-F5344CB8AC3E}">
        <p14:creationId xmlns:p14="http://schemas.microsoft.com/office/powerpoint/2010/main" val="1631484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E9518DF-92FC-4502-88DF-EC4500D96B5F}"/>
              </a:ext>
            </a:extLst>
          </p:cNvPr>
          <p:cNvSpPr>
            <a:spLocks noGrp="1"/>
          </p:cNvSpPr>
          <p:nvPr>
            <p:ph type="sldNum" sz="quarter" idx="12"/>
          </p:nvPr>
        </p:nvSpPr>
        <p:spPr/>
        <p:txBody>
          <a:bodyPr/>
          <a:lstStyle/>
          <a:p>
            <a:fld id="{17F0B86A-3B10-4477-8AC6-12E7D7B5209B}" type="slidenum">
              <a:rPr lang="zh-CN" altLang="en-US" smtClean="0"/>
              <a:t>64</a:t>
            </a:fld>
            <a:endParaRPr lang="zh-CN" altLang="en-US"/>
          </a:p>
        </p:txBody>
      </p:sp>
      <p:sp>
        <p:nvSpPr>
          <p:cNvPr id="7" name="标题 1">
            <a:extLst>
              <a:ext uri="{FF2B5EF4-FFF2-40B4-BE49-F238E27FC236}">
                <a16:creationId xmlns:a16="http://schemas.microsoft.com/office/drawing/2014/main" id="{1999D4A9-8C8B-4724-932B-5CDA7454DE78}"/>
              </a:ext>
            </a:extLst>
          </p:cNvPr>
          <p:cNvSpPr txBox="1">
            <a:spLocks/>
          </p:cNvSpPr>
          <p:nvPr/>
        </p:nvSpPr>
        <p:spPr>
          <a:xfrm>
            <a:off x="0" y="2227723"/>
            <a:ext cx="9144000" cy="2164168"/>
          </a:xfrm>
          <a:prstGeom prst="rect">
            <a:avLst/>
          </a:prstGeom>
        </p:spPr>
        <p:txBody>
          <a:bodyPr anchor="ctr">
            <a:norm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ct val="130000"/>
              </a:lnSpc>
            </a:pPr>
            <a:r>
              <a:rPr lang="zh-CN" altLang="en-US" dirty="0"/>
              <a:t>四、课题一“新型智能计算机”</a:t>
            </a:r>
            <a:endParaRPr lang="en-US" altLang="zh-CN" dirty="0"/>
          </a:p>
          <a:p>
            <a:pPr>
              <a:lnSpc>
                <a:spcPct val="130000"/>
              </a:lnSpc>
            </a:pPr>
            <a:r>
              <a:rPr lang="zh-CN" altLang="en-US" dirty="0"/>
              <a:t>经费概算</a:t>
            </a:r>
          </a:p>
        </p:txBody>
      </p:sp>
    </p:spTree>
    <p:extLst>
      <p:ext uri="{BB962C8B-B14F-4D97-AF65-F5344CB8AC3E}">
        <p14:creationId xmlns:p14="http://schemas.microsoft.com/office/powerpoint/2010/main" val="1305099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CE6D1-BA94-478C-86F4-67CEDC3E0775}"/>
              </a:ext>
            </a:extLst>
          </p:cNvPr>
          <p:cNvSpPr>
            <a:spLocks noGrp="1"/>
          </p:cNvSpPr>
          <p:nvPr>
            <p:ph type="title"/>
          </p:nvPr>
        </p:nvSpPr>
        <p:spPr/>
        <p:txBody>
          <a:bodyPr/>
          <a:lstStyle/>
          <a:p>
            <a:r>
              <a:rPr lang="zh-CN" altLang="en-US" dirty="0"/>
              <a:t>课题概算</a:t>
            </a:r>
          </a:p>
        </p:txBody>
      </p:sp>
      <p:sp>
        <p:nvSpPr>
          <p:cNvPr id="4" name="内容占位符 3">
            <a:extLst>
              <a:ext uri="{FF2B5EF4-FFF2-40B4-BE49-F238E27FC236}">
                <a16:creationId xmlns:a16="http://schemas.microsoft.com/office/drawing/2014/main" id="{F36D5596-B924-4C75-AA8E-BD59AE503660}"/>
              </a:ext>
            </a:extLst>
          </p:cNvPr>
          <p:cNvSpPr>
            <a:spLocks noGrp="1"/>
          </p:cNvSpPr>
          <p:nvPr>
            <p:ph idx="1"/>
          </p:nvPr>
        </p:nvSpPr>
        <p:spPr/>
        <p:txBody>
          <a:bodyPr/>
          <a:lstStyle/>
          <a:p>
            <a:r>
              <a:rPr lang="zh-CN" altLang="en-US" sz="1800" dirty="0"/>
              <a:t>课题前两年共需科研经费</a:t>
            </a:r>
            <a:r>
              <a:rPr lang="en-US" altLang="zh-CN" sz="1800" dirty="0"/>
              <a:t>7983</a:t>
            </a:r>
            <a:r>
              <a:rPr lang="zh-CN" altLang="en-US" sz="1800" dirty="0"/>
              <a:t>万元</a:t>
            </a:r>
            <a:endParaRPr lang="en-US" altLang="zh-CN" sz="1600" dirty="0"/>
          </a:p>
          <a:p>
            <a:endParaRPr lang="zh-CN" altLang="en-US" sz="1800" dirty="0"/>
          </a:p>
        </p:txBody>
      </p:sp>
      <p:sp>
        <p:nvSpPr>
          <p:cNvPr id="3" name="灯片编号占位符 2">
            <a:extLst>
              <a:ext uri="{FF2B5EF4-FFF2-40B4-BE49-F238E27FC236}">
                <a16:creationId xmlns:a16="http://schemas.microsoft.com/office/drawing/2014/main" id="{C45A83E6-078D-488D-B4B0-1E69BB74B88C}"/>
              </a:ext>
            </a:extLst>
          </p:cNvPr>
          <p:cNvSpPr>
            <a:spLocks noGrp="1"/>
          </p:cNvSpPr>
          <p:nvPr>
            <p:ph type="sldNum" sz="quarter" idx="12"/>
          </p:nvPr>
        </p:nvSpPr>
        <p:spPr/>
        <p:txBody>
          <a:bodyPr/>
          <a:lstStyle/>
          <a:p>
            <a:fld id="{17F0B86A-3B10-4477-8AC6-12E7D7B5209B}" type="slidenum">
              <a:rPr lang="zh-CN" altLang="en-US" smtClean="0"/>
              <a:t>65</a:t>
            </a:fld>
            <a:endParaRPr lang="zh-CN" altLang="en-US" dirty="0"/>
          </a:p>
        </p:txBody>
      </p:sp>
      <p:graphicFrame>
        <p:nvGraphicFramePr>
          <p:cNvPr id="6" name="表格 5">
            <a:extLst>
              <a:ext uri="{FF2B5EF4-FFF2-40B4-BE49-F238E27FC236}">
                <a16:creationId xmlns:a16="http://schemas.microsoft.com/office/drawing/2014/main" id="{652CDC06-1593-42E3-9EC6-563FE5AB603E}"/>
              </a:ext>
            </a:extLst>
          </p:cNvPr>
          <p:cNvGraphicFramePr>
            <a:graphicFrameLocks noGrp="1"/>
          </p:cNvGraphicFramePr>
          <p:nvPr/>
        </p:nvGraphicFramePr>
        <p:xfrm>
          <a:off x="642157" y="1313622"/>
          <a:ext cx="7209064" cy="5544378"/>
        </p:xfrm>
        <a:graphic>
          <a:graphicData uri="http://schemas.openxmlformats.org/drawingml/2006/table">
            <a:tbl>
              <a:tblPr firstRow="1" firstCol="1" bandRow="1">
                <a:tableStyleId>{7DF18680-E054-41AD-8BC1-D1AEF772440D}</a:tableStyleId>
              </a:tblPr>
              <a:tblGrid>
                <a:gridCol w="717557">
                  <a:extLst>
                    <a:ext uri="{9D8B030D-6E8A-4147-A177-3AD203B41FA5}">
                      <a16:colId xmlns:a16="http://schemas.microsoft.com/office/drawing/2014/main" val="3007040345"/>
                    </a:ext>
                  </a:extLst>
                </a:gridCol>
                <a:gridCol w="3225792">
                  <a:extLst>
                    <a:ext uri="{9D8B030D-6E8A-4147-A177-3AD203B41FA5}">
                      <a16:colId xmlns:a16="http://schemas.microsoft.com/office/drawing/2014/main" val="102333432"/>
                    </a:ext>
                  </a:extLst>
                </a:gridCol>
                <a:gridCol w="924065">
                  <a:extLst>
                    <a:ext uri="{9D8B030D-6E8A-4147-A177-3AD203B41FA5}">
                      <a16:colId xmlns:a16="http://schemas.microsoft.com/office/drawing/2014/main" val="1141844802"/>
                    </a:ext>
                  </a:extLst>
                </a:gridCol>
                <a:gridCol w="1170825">
                  <a:extLst>
                    <a:ext uri="{9D8B030D-6E8A-4147-A177-3AD203B41FA5}">
                      <a16:colId xmlns:a16="http://schemas.microsoft.com/office/drawing/2014/main" val="2152129291"/>
                    </a:ext>
                  </a:extLst>
                </a:gridCol>
                <a:gridCol w="1170825">
                  <a:extLst>
                    <a:ext uri="{9D8B030D-6E8A-4147-A177-3AD203B41FA5}">
                      <a16:colId xmlns:a16="http://schemas.microsoft.com/office/drawing/2014/main" val="4126256055"/>
                    </a:ext>
                  </a:extLst>
                </a:gridCol>
              </a:tblGrid>
              <a:tr h="146870">
                <a:tc rowSpan="2">
                  <a:txBody>
                    <a:bodyPr/>
                    <a:lstStyle/>
                    <a:p>
                      <a:pPr algn="ctr" fontAlgn="ctr"/>
                      <a:r>
                        <a:rPr lang="zh-CN" altLang="en-US" sz="1400" u="none" strike="noStrike">
                          <a:effectLst/>
                        </a:rPr>
                        <a:t>序号</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rowSpan="2">
                  <a:txBody>
                    <a:bodyPr/>
                    <a:lstStyle/>
                    <a:p>
                      <a:pPr algn="ctr" fontAlgn="ctr"/>
                      <a:r>
                        <a:rPr lang="zh-CN" altLang="en-US" sz="1400" u="none" strike="noStrike" dirty="0">
                          <a:effectLst/>
                        </a:rPr>
                        <a:t>名  称</a:t>
                      </a:r>
                      <a:endParaRPr lang="zh-CN" altLang="en-US" sz="1400" b="1"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tc rowSpan="2">
                  <a:txBody>
                    <a:bodyPr/>
                    <a:lstStyle/>
                    <a:p>
                      <a:pPr algn="ctr" fontAlgn="ctr"/>
                      <a:r>
                        <a:rPr lang="zh-CN" altLang="en-US" sz="1400" u="none" strike="noStrike">
                          <a:effectLst/>
                        </a:rPr>
                        <a:t>总预算</a:t>
                      </a:r>
                      <a:endParaRPr lang="zh-CN" altLang="en-US" sz="1400" b="1" i="0" u="none" strike="noStrike">
                        <a:solidFill>
                          <a:srgbClr val="000000"/>
                        </a:solidFill>
                        <a:effectLst/>
                        <a:latin typeface="SimSun" panose="02010600030101010101" pitchFamily="2" charset="-122"/>
                        <a:ea typeface="SimSun" panose="02010600030101010101" pitchFamily="2" charset="-122"/>
                      </a:endParaRPr>
                    </a:p>
                  </a:txBody>
                  <a:tcPr marL="6350" marR="6350" marT="6350" marB="0" anchor="ctr"/>
                </a:tc>
                <a:tc gridSpan="2">
                  <a:txBody>
                    <a:bodyPr/>
                    <a:lstStyle/>
                    <a:p>
                      <a:pPr algn="ctr" fontAlgn="ctr"/>
                      <a:r>
                        <a:rPr lang="zh-CN" altLang="en-US" sz="1400" u="none" strike="noStrike" dirty="0">
                          <a:effectLst/>
                        </a:rPr>
                        <a:t>年度预算</a:t>
                      </a:r>
                      <a:endParaRPr lang="zh-CN" altLang="en-US" sz="1400" b="1"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tc hMerge="1">
                  <a:txBody>
                    <a:bodyPr/>
                    <a:lstStyle/>
                    <a:p>
                      <a:endParaRPr lang="zh-CN" altLang="en-US"/>
                    </a:p>
                  </a:txBody>
                  <a:tcPr/>
                </a:tc>
                <a:extLst>
                  <a:ext uri="{0D108BD9-81ED-4DB2-BD59-A6C34878D82A}">
                    <a16:rowId xmlns:a16="http://schemas.microsoft.com/office/drawing/2014/main" val="2364160949"/>
                  </a:ext>
                </a:extLst>
              </a:tr>
              <a:tr h="21829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400" u="none" strike="noStrike" dirty="0">
                          <a:effectLst/>
                        </a:rPr>
                        <a:t>第一年</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fontAlgn="ctr"/>
                      <a:r>
                        <a:rPr lang="zh-CN" altLang="en-US" sz="1400" u="none" strike="noStrike" dirty="0">
                          <a:effectLst/>
                        </a:rPr>
                        <a:t>第二年</a:t>
                      </a:r>
                      <a:endParaRPr lang="en-US" altLang="zh-CN" sz="1400" b="1"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extLst>
                  <a:ext uri="{0D108BD9-81ED-4DB2-BD59-A6C34878D82A}">
                    <a16:rowId xmlns:a16="http://schemas.microsoft.com/office/drawing/2014/main" val="208931519"/>
                  </a:ext>
                </a:extLst>
              </a:tr>
              <a:tr h="2487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dirty="0">
                          <a:solidFill>
                            <a:schemeClr val="lt1"/>
                          </a:solidFill>
                          <a:effectLst/>
                          <a:latin typeface="+mn-lt"/>
                          <a:ea typeface="+mn-ea"/>
                        </a:rPr>
                        <a:t>1</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marL="0" algn="l" defTabSz="914400" rtl="0" eaLnBrk="1" fontAlgn="ctr" latinLnBrk="0" hangingPunct="1">
                        <a:spcAft>
                          <a:spcPts val="0"/>
                        </a:spcAft>
                      </a:pPr>
                      <a:r>
                        <a:rPr lang="zh-CN" altLang="en-US" sz="1400" u="none" strike="noStrike" kern="1200" dirty="0">
                          <a:solidFill>
                            <a:schemeClr val="dk1"/>
                          </a:solidFill>
                          <a:effectLst/>
                          <a:latin typeface="+mn-lt"/>
                          <a:ea typeface="+mn-ea"/>
                          <a:cs typeface="+mn-cs"/>
                        </a:rPr>
                        <a:t>合计</a:t>
                      </a:r>
                      <a:endParaRPr lang="zh-CN" sz="1400" u="none" strike="noStrike" kern="1200" dirty="0">
                        <a:solidFill>
                          <a:schemeClr val="dk1"/>
                        </a:solidFill>
                        <a:effectLst/>
                        <a:latin typeface="+mn-lt"/>
                        <a:ea typeface="+mn-ea"/>
                        <a:cs typeface="+mn-cs"/>
                      </a:endParaRPr>
                    </a:p>
                  </a:txBody>
                  <a:tcPr marL="68580" marR="68580" marT="0" marB="0" anchor="ctr"/>
                </a:tc>
                <a:tc>
                  <a:txBody>
                    <a:bodyPr/>
                    <a:lstStyle/>
                    <a:p>
                      <a:pPr algn="r">
                        <a:spcAft>
                          <a:spcPts val="0"/>
                        </a:spcAft>
                      </a:pPr>
                      <a:r>
                        <a:rPr lang="en-US" altLang="zh-CN" sz="1400" u="none" strike="noStrike" kern="1200" dirty="0">
                          <a:solidFill>
                            <a:schemeClr val="dk1"/>
                          </a:solidFill>
                          <a:effectLst/>
                          <a:latin typeface="+mn-lt"/>
                          <a:ea typeface="+mn-ea"/>
                          <a:cs typeface="+mn-cs"/>
                        </a:rPr>
                        <a:t>7983</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algn="r">
                        <a:spcAft>
                          <a:spcPts val="0"/>
                        </a:spcAft>
                      </a:pPr>
                      <a:r>
                        <a:rPr lang="en-US" altLang="zh-CN" sz="1400" u="none" strike="noStrike" kern="1200" dirty="0">
                          <a:solidFill>
                            <a:schemeClr val="dk1"/>
                          </a:solidFill>
                          <a:effectLst/>
                          <a:latin typeface="+mn-lt"/>
                          <a:ea typeface="+mn-ea"/>
                          <a:cs typeface="+mn-cs"/>
                        </a:rPr>
                        <a:t>3494</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algn="r">
                        <a:spcAft>
                          <a:spcPts val="0"/>
                        </a:spcAft>
                      </a:pPr>
                      <a:r>
                        <a:rPr lang="en-US" altLang="zh-CN" sz="1400" u="none" strike="noStrike" kern="1200" dirty="0">
                          <a:solidFill>
                            <a:schemeClr val="dk1"/>
                          </a:solidFill>
                          <a:effectLst/>
                          <a:latin typeface="+mn-lt"/>
                          <a:ea typeface="+mn-ea"/>
                          <a:cs typeface="+mn-cs"/>
                        </a:rPr>
                        <a:t>4489</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028061985"/>
                  </a:ext>
                </a:extLst>
              </a:tr>
              <a:tr h="272549">
                <a:tc>
                  <a:txBody>
                    <a:bodyPr/>
                    <a:lstStyle/>
                    <a:p>
                      <a:pPr algn="ctr" fontAlgn="ctr"/>
                      <a:r>
                        <a:rPr lang="en-US" altLang="zh-CN" sz="1400" b="1" i="0" u="none" strike="noStrike" dirty="0">
                          <a:solidFill>
                            <a:schemeClr val="lt1"/>
                          </a:solidFill>
                          <a:effectLst/>
                          <a:latin typeface="+mn-lt"/>
                          <a:ea typeface="+mn-ea"/>
                        </a:rPr>
                        <a:t>2</a:t>
                      </a:r>
                      <a:endParaRPr lang="en-US" altLang="zh-CN" sz="1400" b="0"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marL="0" algn="l" defTabSz="914400" rtl="0" eaLnBrk="1" fontAlgn="ctr" latinLnBrk="0" hangingPunct="1">
                        <a:spcAft>
                          <a:spcPts val="0"/>
                        </a:spcAft>
                      </a:pPr>
                      <a:r>
                        <a:rPr lang="zh-CN" sz="1400" u="none" strike="noStrike" kern="1200" dirty="0">
                          <a:solidFill>
                            <a:schemeClr val="dk1"/>
                          </a:solidFill>
                          <a:effectLst/>
                          <a:latin typeface="+mn-lt"/>
                          <a:ea typeface="+mn-ea"/>
                          <a:cs typeface="+mn-cs"/>
                        </a:rPr>
                        <a:t>设备费</a:t>
                      </a: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2484</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1242</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1242</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593017441"/>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3</a:t>
                      </a:r>
                    </a:p>
                  </a:txBody>
                  <a:tcPr marL="6350" marR="6350" marT="6350" marB="0" anchor="ctr"/>
                </a:tc>
                <a:tc>
                  <a:txBody>
                    <a:bodyPr/>
                    <a:lstStyle/>
                    <a:p>
                      <a:pPr marL="0" algn="l" defTabSz="914400" rtl="0" eaLnBrk="1" fontAlgn="ctr" latinLnBrk="0" hangingPunct="1">
                        <a:spcAft>
                          <a:spcPts val="0"/>
                        </a:spcAft>
                      </a:pPr>
                      <a:r>
                        <a:rPr lang="zh-CN" sz="1400" u="none" strike="noStrike" kern="1200" dirty="0">
                          <a:solidFill>
                            <a:schemeClr val="dk1"/>
                          </a:solidFill>
                          <a:effectLst/>
                          <a:latin typeface="+mn-lt"/>
                          <a:ea typeface="+mn-ea"/>
                          <a:cs typeface="+mn-cs"/>
                        </a:rPr>
                        <a:t>（</a:t>
                      </a:r>
                      <a:r>
                        <a:rPr lang="en-US" sz="1400" u="none" strike="noStrike" kern="1200" dirty="0">
                          <a:solidFill>
                            <a:schemeClr val="dk1"/>
                          </a:solidFill>
                          <a:effectLst/>
                          <a:latin typeface="+mn-lt"/>
                          <a:ea typeface="+mn-ea"/>
                          <a:cs typeface="+mn-cs"/>
                        </a:rPr>
                        <a:t>1</a:t>
                      </a:r>
                      <a:r>
                        <a:rPr lang="zh-CN" sz="1400" u="none" strike="noStrike" kern="1200" dirty="0">
                          <a:solidFill>
                            <a:schemeClr val="dk1"/>
                          </a:solidFill>
                          <a:effectLst/>
                          <a:latin typeface="+mn-lt"/>
                          <a:ea typeface="+mn-ea"/>
                          <a:cs typeface="+mn-cs"/>
                        </a:rPr>
                        <a:t>）购置设备费</a:t>
                      </a:r>
                    </a:p>
                  </a:txBody>
                  <a:tcPr marL="68580" marR="68580" marT="0" marB="0" anchor="ctr"/>
                </a:tc>
                <a:tc>
                  <a:txBody>
                    <a:bodyPr/>
                    <a:lstStyle/>
                    <a:p>
                      <a:pPr marL="0" algn="r" defTabSz="914400" rtl="0" eaLnBrk="1" latinLnBrk="0" hangingPunct="1">
                        <a:spcAft>
                          <a:spcPts val="0"/>
                        </a:spcAft>
                      </a:pP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1098</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a:solidFill>
                            <a:schemeClr val="dk1"/>
                          </a:solidFill>
                          <a:effectLst/>
                          <a:latin typeface="+mn-lt"/>
                          <a:ea typeface="+mn-ea"/>
                          <a:cs typeface="+mn-cs"/>
                        </a:rPr>
                        <a:t>1098</a:t>
                      </a:r>
                      <a:endParaRPr lang="zh-CN" altLang="en-US" sz="1400" u="none" strike="noStrike"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541877945"/>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4</a:t>
                      </a:r>
                    </a:p>
                  </a:txBody>
                  <a:tcPr marL="6350" marR="6350" marT="6350" marB="0" anchor="ctr"/>
                </a:tc>
                <a:tc>
                  <a:txBody>
                    <a:bodyPr/>
                    <a:lstStyle/>
                    <a:p>
                      <a:pPr marL="0" algn="l" defTabSz="914400" rtl="0" eaLnBrk="1" fontAlgn="ctr" latinLnBrk="0" hangingPunct="1">
                        <a:spcAft>
                          <a:spcPts val="0"/>
                        </a:spcAft>
                      </a:pPr>
                      <a:r>
                        <a:rPr lang="zh-CN" sz="1400" u="none" strike="noStrike" kern="1200" dirty="0">
                          <a:solidFill>
                            <a:schemeClr val="dk1"/>
                          </a:solidFill>
                          <a:effectLst/>
                          <a:latin typeface="+mn-lt"/>
                          <a:ea typeface="+mn-ea"/>
                          <a:cs typeface="+mn-cs"/>
                        </a:rPr>
                        <a:t>（</a:t>
                      </a:r>
                      <a:r>
                        <a:rPr lang="en-US" altLang="zh-CN" sz="1400" u="none" strike="noStrike" kern="1200" dirty="0">
                          <a:solidFill>
                            <a:schemeClr val="dk1"/>
                          </a:solidFill>
                          <a:effectLst/>
                          <a:latin typeface="+mn-lt"/>
                          <a:ea typeface="+mn-ea"/>
                          <a:cs typeface="+mn-cs"/>
                        </a:rPr>
                        <a:t>2</a:t>
                      </a:r>
                      <a:r>
                        <a:rPr lang="zh-CN" sz="1400" u="none" strike="noStrike" kern="1200" dirty="0">
                          <a:solidFill>
                            <a:schemeClr val="dk1"/>
                          </a:solidFill>
                          <a:effectLst/>
                          <a:latin typeface="+mn-lt"/>
                          <a:ea typeface="+mn-ea"/>
                          <a:cs typeface="+mn-cs"/>
                        </a:rPr>
                        <a:t>）设备改造与租赁费</a:t>
                      </a:r>
                    </a:p>
                  </a:txBody>
                  <a:tcPr marL="68580" marR="68580" marT="0" marB="0" anchor="ctr"/>
                </a:tc>
                <a:tc>
                  <a:txBody>
                    <a:bodyPr/>
                    <a:lstStyle/>
                    <a:p>
                      <a:pPr marL="0" algn="r" defTabSz="914400" rtl="0" eaLnBrk="1" latinLnBrk="0" hangingPunct="1">
                        <a:spcAft>
                          <a:spcPts val="0"/>
                        </a:spcAft>
                      </a:pP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144</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144</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746376584"/>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5</a:t>
                      </a:r>
                    </a:p>
                  </a:txBody>
                  <a:tcPr marL="6350" marR="6350" marT="6350" marB="0" anchor="ctr"/>
                </a:tc>
                <a:tc>
                  <a:txBody>
                    <a:bodyPr/>
                    <a:lstStyle/>
                    <a:p>
                      <a:pPr marL="0" algn="l" defTabSz="914400" rtl="0" eaLnBrk="1" fontAlgn="ctr" latinLnBrk="0" hangingPunct="1">
                        <a:spcAft>
                          <a:spcPts val="0"/>
                        </a:spcAft>
                      </a:pPr>
                      <a:r>
                        <a:rPr lang="zh-CN" sz="1400" u="none" strike="noStrike" kern="1200" dirty="0">
                          <a:solidFill>
                            <a:schemeClr val="dk1"/>
                          </a:solidFill>
                          <a:effectLst/>
                          <a:latin typeface="+mn-lt"/>
                          <a:ea typeface="+mn-ea"/>
                          <a:cs typeface="+mn-cs"/>
                        </a:rPr>
                        <a:t>研究实验费</a:t>
                      </a: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1</a:t>
                      </a:r>
                      <a:r>
                        <a:rPr lang="en-US" altLang="zh-CN" sz="1400" u="none" strike="noStrike" kern="1200" dirty="0">
                          <a:solidFill>
                            <a:schemeClr val="dk1"/>
                          </a:solidFill>
                          <a:effectLst/>
                          <a:latin typeface="+mn-lt"/>
                          <a:ea typeface="+mn-ea"/>
                          <a:cs typeface="+mn-cs"/>
                        </a:rPr>
                        <a:t>1</a:t>
                      </a:r>
                      <a:r>
                        <a:rPr lang="en-US" sz="1400" u="none" strike="noStrike" kern="1200" dirty="0">
                          <a:solidFill>
                            <a:schemeClr val="dk1"/>
                          </a:solidFill>
                          <a:effectLst/>
                          <a:latin typeface="+mn-lt"/>
                          <a:ea typeface="+mn-ea"/>
                          <a:cs typeface="+mn-cs"/>
                        </a:rPr>
                        <a:t>50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49</a:t>
                      </a:r>
                      <a:r>
                        <a:rPr lang="en-US" sz="1400" u="none" strike="noStrike" kern="1200" dirty="0">
                          <a:solidFill>
                            <a:schemeClr val="dk1"/>
                          </a:solidFill>
                          <a:effectLst/>
                          <a:latin typeface="+mn-lt"/>
                          <a:ea typeface="+mn-ea"/>
                          <a:cs typeface="+mn-cs"/>
                        </a:rPr>
                        <a:t>5</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655</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34224169"/>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6</a:t>
                      </a:r>
                    </a:p>
                  </a:txBody>
                  <a:tcPr marL="6350" marR="6350" marT="6350" marB="0" anchor="ctr"/>
                </a:tc>
                <a:tc>
                  <a:txBody>
                    <a:bodyPr/>
                    <a:lstStyle/>
                    <a:p>
                      <a:pPr marL="0" algn="l" defTabSz="914400" rtl="0" eaLnBrk="1" fontAlgn="ctr" latinLnBrk="0" hangingPunct="1">
                        <a:spcAft>
                          <a:spcPts val="0"/>
                        </a:spcAft>
                      </a:pPr>
                      <a:r>
                        <a:rPr lang="zh-CN" sz="1400" u="none" strike="noStrike" kern="1200" dirty="0">
                          <a:solidFill>
                            <a:schemeClr val="dk1"/>
                          </a:solidFill>
                          <a:effectLst/>
                          <a:latin typeface="+mn-lt"/>
                          <a:ea typeface="+mn-ea"/>
                          <a:cs typeface="+mn-cs"/>
                        </a:rPr>
                        <a:t>（</a:t>
                      </a:r>
                      <a:r>
                        <a:rPr lang="en-US" sz="1400" u="none" strike="noStrike" kern="1200" dirty="0">
                          <a:solidFill>
                            <a:schemeClr val="dk1"/>
                          </a:solidFill>
                          <a:effectLst/>
                          <a:latin typeface="+mn-lt"/>
                          <a:ea typeface="+mn-ea"/>
                          <a:cs typeface="+mn-cs"/>
                        </a:rPr>
                        <a:t>1</a:t>
                      </a:r>
                      <a:r>
                        <a:rPr lang="zh-CN" sz="1400" u="none" strike="noStrike" kern="1200" dirty="0">
                          <a:solidFill>
                            <a:schemeClr val="dk1"/>
                          </a:solidFill>
                          <a:effectLst/>
                          <a:latin typeface="+mn-lt"/>
                          <a:ea typeface="+mn-ea"/>
                          <a:cs typeface="+mn-cs"/>
                        </a:rPr>
                        <a:t>）材料费</a:t>
                      </a:r>
                    </a:p>
                  </a:txBody>
                  <a:tcPr marL="68580" marR="68580" marT="0" marB="0" anchor="ctr"/>
                </a:tc>
                <a:tc>
                  <a:txBody>
                    <a:bodyPr/>
                    <a:lstStyle/>
                    <a:p>
                      <a:pPr marL="0" algn="r" defTabSz="914400" rtl="0" eaLnBrk="1" latinLnBrk="0" hangingPunct="1">
                        <a:spcAft>
                          <a:spcPts val="0"/>
                        </a:spcAft>
                      </a:pP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200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a:solidFill>
                            <a:schemeClr val="dk1"/>
                          </a:solidFill>
                          <a:effectLst/>
                          <a:latin typeface="+mn-lt"/>
                          <a:ea typeface="+mn-ea"/>
                          <a:cs typeface="+mn-cs"/>
                        </a:rPr>
                        <a:t>200</a:t>
                      </a:r>
                      <a:endParaRPr lang="zh-CN" altLang="en-US" sz="1400" u="none" strike="noStrike"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865727116"/>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7</a:t>
                      </a:r>
                    </a:p>
                  </a:txBody>
                  <a:tcPr marL="6350" marR="6350" marT="6350" marB="0" anchor="ctr"/>
                </a:tc>
                <a:tc>
                  <a:txBody>
                    <a:bodyPr/>
                    <a:lstStyle/>
                    <a:p>
                      <a:pPr marL="0" algn="l" defTabSz="914400" rtl="0" eaLnBrk="1" fontAlgn="ctr" latinLnBrk="0" hangingPunct="1">
                        <a:spcAft>
                          <a:spcPts val="0"/>
                        </a:spcAft>
                      </a:pPr>
                      <a:r>
                        <a:rPr lang="zh-CN" sz="1400" u="none" strike="noStrike" kern="1200" dirty="0">
                          <a:solidFill>
                            <a:schemeClr val="dk1"/>
                          </a:solidFill>
                          <a:effectLst/>
                          <a:latin typeface="+mn-lt"/>
                          <a:ea typeface="+mn-ea"/>
                          <a:cs typeface="+mn-cs"/>
                        </a:rPr>
                        <a:t>（</a:t>
                      </a:r>
                      <a:r>
                        <a:rPr lang="en-US" sz="1400" u="none" strike="noStrike" kern="1200" dirty="0">
                          <a:solidFill>
                            <a:schemeClr val="dk1"/>
                          </a:solidFill>
                          <a:effectLst/>
                          <a:latin typeface="+mn-lt"/>
                          <a:ea typeface="+mn-ea"/>
                          <a:cs typeface="+mn-cs"/>
                        </a:rPr>
                        <a:t>2</a:t>
                      </a:r>
                      <a:r>
                        <a:rPr lang="zh-CN" sz="1400" u="none" strike="noStrike" kern="1200" dirty="0">
                          <a:solidFill>
                            <a:schemeClr val="dk1"/>
                          </a:solidFill>
                          <a:effectLst/>
                          <a:latin typeface="+mn-lt"/>
                          <a:ea typeface="+mn-ea"/>
                          <a:cs typeface="+mn-cs"/>
                        </a:rPr>
                        <a:t>）测试化验加工费（含外协）</a:t>
                      </a:r>
                    </a:p>
                  </a:txBody>
                  <a:tcPr marL="68580" marR="68580" marT="0" marB="0" anchor="ctr"/>
                </a:tc>
                <a:tc>
                  <a:txBody>
                    <a:bodyPr/>
                    <a:lstStyle/>
                    <a:p>
                      <a:pPr marL="0" algn="r" defTabSz="914400" rtl="0" eaLnBrk="1" latinLnBrk="0" hangingPunct="1">
                        <a:spcAft>
                          <a:spcPts val="0"/>
                        </a:spcAft>
                      </a:pP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20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8</a:t>
                      </a:r>
                      <a:r>
                        <a:rPr lang="en-US" sz="1400" u="none" strike="noStrike" kern="1200" dirty="0">
                          <a:solidFill>
                            <a:schemeClr val="dk1"/>
                          </a:solidFill>
                          <a:effectLst/>
                          <a:latin typeface="+mn-lt"/>
                          <a:ea typeface="+mn-ea"/>
                          <a:cs typeface="+mn-cs"/>
                        </a:rPr>
                        <a:t>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402210083"/>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8</a:t>
                      </a:r>
                    </a:p>
                  </a:txBody>
                  <a:tcPr marL="6350" marR="6350" marT="6350" marB="0" anchor="ctr"/>
                </a:tc>
                <a:tc>
                  <a:txBody>
                    <a:bodyPr/>
                    <a:lstStyle/>
                    <a:p>
                      <a:pPr marL="0" algn="l" defTabSz="914400" rtl="0" eaLnBrk="1" fontAlgn="ctr" latinLnBrk="0" hangingPunct="1">
                        <a:spcAft>
                          <a:spcPts val="0"/>
                        </a:spcAft>
                      </a:pPr>
                      <a:r>
                        <a:rPr lang="zh-CN" sz="1400" u="none" strike="noStrike" kern="1200">
                          <a:solidFill>
                            <a:schemeClr val="dk1"/>
                          </a:solidFill>
                          <a:effectLst/>
                          <a:latin typeface="+mn-lt"/>
                          <a:ea typeface="+mn-ea"/>
                          <a:cs typeface="+mn-cs"/>
                        </a:rPr>
                        <a:t>（</a:t>
                      </a:r>
                      <a:r>
                        <a:rPr lang="en-US" sz="1400" u="none" strike="noStrike" kern="1200">
                          <a:solidFill>
                            <a:schemeClr val="dk1"/>
                          </a:solidFill>
                          <a:effectLst/>
                          <a:latin typeface="+mn-lt"/>
                          <a:ea typeface="+mn-ea"/>
                          <a:cs typeface="+mn-cs"/>
                        </a:rPr>
                        <a:t>3</a:t>
                      </a:r>
                      <a:r>
                        <a:rPr lang="zh-CN" sz="1400" u="none" strike="noStrike" kern="1200">
                          <a:solidFill>
                            <a:schemeClr val="dk1"/>
                          </a:solidFill>
                          <a:effectLst/>
                          <a:latin typeface="+mn-lt"/>
                          <a:ea typeface="+mn-ea"/>
                          <a:cs typeface="+mn-cs"/>
                        </a:rPr>
                        <a:t>）燃料动力费</a:t>
                      </a:r>
                    </a:p>
                  </a:txBody>
                  <a:tcPr marL="68580" marR="68580" marT="0" marB="0" anchor="ctr"/>
                </a:tc>
                <a:tc>
                  <a:txBody>
                    <a:bodyPr/>
                    <a:lstStyle/>
                    <a:p>
                      <a:pPr marL="0" algn="r" defTabSz="914400" rtl="0" eaLnBrk="1" latinLnBrk="0" hangingPunct="1">
                        <a:spcAft>
                          <a:spcPts val="0"/>
                        </a:spcAft>
                      </a:pP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50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50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362515398"/>
                  </a:ext>
                </a:extLst>
              </a:tr>
              <a:tr h="2269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9</a:t>
                      </a:r>
                    </a:p>
                  </a:txBody>
                  <a:tcPr marL="6350" marR="6350" marT="6350" marB="0" anchor="ctr"/>
                </a:tc>
                <a:tc>
                  <a:txBody>
                    <a:bodyPr/>
                    <a:lstStyle/>
                    <a:p>
                      <a:pPr marL="0" algn="l" defTabSz="914400" rtl="0" eaLnBrk="1" fontAlgn="ctr" latinLnBrk="0" hangingPunct="1">
                        <a:spcAft>
                          <a:spcPts val="0"/>
                        </a:spcAft>
                      </a:pPr>
                      <a:r>
                        <a:rPr lang="zh-CN" sz="1400" u="none" strike="noStrike" kern="1200" dirty="0">
                          <a:solidFill>
                            <a:schemeClr val="dk1"/>
                          </a:solidFill>
                          <a:effectLst/>
                          <a:latin typeface="+mn-lt"/>
                          <a:ea typeface="+mn-ea"/>
                          <a:cs typeface="+mn-cs"/>
                        </a:rPr>
                        <a:t>（</a:t>
                      </a:r>
                      <a:r>
                        <a:rPr lang="en-US" sz="1400" u="none" strike="noStrike" kern="1200" dirty="0">
                          <a:solidFill>
                            <a:schemeClr val="dk1"/>
                          </a:solidFill>
                          <a:effectLst/>
                          <a:latin typeface="+mn-lt"/>
                          <a:ea typeface="+mn-ea"/>
                          <a:cs typeface="+mn-cs"/>
                        </a:rPr>
                        <a:t>4</a:t>
                      </a:r>
                      <a:r>
                        <a:rPr lang="zh-CN" sz="1400" u="none" strike="noStrike" kern="1200" dirty="0">
                          <a:solidFill>
                            <a:schemeClr val="dk1"/>
                          </a:solidFill>
                          <a:effectLst/>
                          <a:latin typeface="+mn-lt"/>
                          <a:ea typeface="+mn-ea"/>
                          <a:cs typeface="+mn-cs"/>
                        </a:rPr>
                        <a:t>）差旅费</a:t>
                      </a:r>
                      <a:r>
                        <a:rPr lang="en-US" sz="1400" u="none" strike="noStrike" kern="1200" dirty="0">
                          <a:solidFill>
                            <a:schemeClr val="dk1"/>
                          </a:solidFill>
                          <a:effectLst/>
                          <a:latin typeface="+mn-lt"/>
                          <a:ea typeface="+mn-ea"/>
                          <a:cs typeface="+mn-cs"/>
                        </a:rPr>
                        <a:t>/</a:t>
                      </a:r>
                      <a:r>
                        <a:rPr lang="zh-CN" sz="1400" u="none" strike="noStrike" kern="1200" dirty="0">
                          <a:solidFill>
                            <a:schemeClr val="dk1"/>
                          </a:solidFill>
                          <a:effectLst/>
                          <a:latin typeface="+mn-lt"/>
                          <a:ea typeface="+mn-ea"/>
                          <a:cs typeface="+mn-cs"/>
                        </a:rPr>
                        <a:t>会议费</a:t>
                      </a:r>
                      <a:r>
                        <a:rPr lang="en-US" sz="1400" u="none" strike="noStrike" kern="1200" dirty="0">
                          <a:solidFill>
                            <a:schemeClr val="dk1"/>
                          </a:solidFill>
                          <a:effectLst/>
                          <a:latin typeface="+mn-lt"/>
                          <a:ea typeface="+mn-ea"/>
                          <a:cs typeface="+mn-cs"/>
                        </a:rPr>
                        <a:t>/</a:t>
                      </a:r>
                      <a:r>
                        <a:rPr lang="zh-CN" sz="1400" u="none" strike="noStrike" kern="1200" dirty="0">
                          <a:solidFill>
                            <a:schemeClr val="dk1"/>
                          </a:solidFill>
                          <a:effectLst/>
                          <a:latin typeface="+mn-lt"/>
                          <a:ea typeface="+mn-ea"/>
                          <a:cs typeface="+mn-cs"/>
                        </a:rPr>
                        <a:t>国际合作与交流费</a:t>
                      </a: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 </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2</a:t>
                      </a:r>
                      <a:r>
                        <a:rPr lang="en-US" altLang="zh-CN" sz="1400" u="none" strike="noStrike" kern="1200" dirty="0">
                          <a:solidFill>
                            <a:schemeClr val="dk1"/>
                          </a:solidFill>
                          <a:effectLst/>
                          <a:latin typeface="+mn-lt"/>
                          <a:ea typeface="+mn-ea"/>
                          <a:cs typeface="+mn-cs"/>
                        </a:rPr>
                        <a:t>2</a:t>
                      </a:r>
                      <a:r>
                        <a:rPr lang="en-US" sz="1400" u="none" strike="noStrike" kern="1200" dirty="0">
                          <a:solidFill>
                            <a:schemeClr val="dk1"/>
                          </a:solidFill>
                          <a:effectLst/>
                          <a:latin typeface="+mn-lt"/>
                          <a:ea typeface="+mn-ea"/>
                          <a:cs typeface="+mn-cs"/>
                        </a:rPr>
                        <a:t>5</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32</a:t>
                      </a:r>
                      <a:r>
                        <a:rPr lang="en-US" sz="1400" u="none" strike="noStrike" kern="1200" dirty="0">
                          <a:solidFill>
                            <a:schemeClr val="dk1"/>
                          </a:solidFill>
                          <a:effectLst/>
                          <a:latin typeface="+mn-lt"/>
                          <a:ea typeface="+mn-ea"/>
                          <a:cs typeface="+mn-cs"/>
                        </a:rPr>
                        <a:t>5</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66642148"/>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10</a:t>
                      </a:r>
                    </a:p>
                  </a:txBody>
                  <a:tcPr marL="6350" marR="6350" marT="6350" marB="0" anchor="ctr"/>
                </a:tc>
                <a:tc>
                  <a:txBody>
                    <a:bodyPr/>
                    <a:lstStyle/>
                    <a:p>
                      <a:pPr marL="0" algn="l" defTabSz="914400" rtl="0" eaLnBrk="1" fontAlgn="ctr" latinLnBrk="0" hangingPunct="1">
                        <a:spcAft>
                          <a:spcPts val="0"/>
                        </a:spcAft>
                      </a:pPr>
                      <a:r>
                        <a:rPr lang="zh-CN" sz="1400" u="none" strike="noStrike" kern="1200" dirty="0">
                          <a:solidFill>
                            <a:schemeClr val="dk1"/>
                          </a:solidFill>
                          <a:effectLst/>
                          <a:latin typeface="+mn-lt"/>
                          <a:ea typeface="+mn-ea"/>
                          <a:cs typeface="+mn-cs"/>
                        </a:rPr>
                        <a:t>劳务与交流等</a:t>
                      </a: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7</a:t>
                      </a:r>
                      <a:r>
                        <a:rPr lang="en-US" altLang="zh-CN" sz="1400" u="none" strike="noStrike" kern="1200" dirty="0">
                          <a:solidFill>
                            <a:schemeClr val="dk1"/>
                          </a:solidFill>
                          <a:effectLst/>
                          <a:latin typeface="+mn-lt"/>
                          <a:ea typeface="+mn-ea"/>
                          <a:cs typeface="+mn-cs"/>
                        </a:rPr>
                        <a:t>6</a:t>
                      </a:r>
                      <a:r>
                        <a:rPr lang="en-US" sz="1400" u="none" strike="noStrike" kern="1200" dirty="0">
                          <a:solidFill>
                            <a:schemeClr val="dk1"/>
                          </a:solidFill>
                          <a:effectLst/>
                          <a:latin typeface="+mn-lt"/>
                          <a:ea typeface="+mn-ea"/>
                          <a:cs typeface="+mn-cs"/>
                        </a:rPr>
                        <a:t>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3</a:t>
                      </a:r>
                      <a:r>
                        <a:rPr lang="en-US" altLang="zh-CN" sz="1400" u="none" strike="noStrike" kern="1200" dirty="0">
                          <a:solidFill>
                            <a:schemeClr val="dk1"/>
                          </a:solidFill>
                          <a:effectLst/>
                          <a:latin typeface="+mn-lt"/>
                          <a:ea typeface="+mn-ea"/>
                          <a:cs typeface="+mn-cs"/>
                        </a:rPr>
                        <a:t>80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3</a:t>
                      </a:r>
                      <a:r>
                        <a:rPr lang="en-US" altLang="zh-CN" sz="1400" u="none" strike="noStrike" kern="1200" dirty="0">
                          <a:solidFill>
                            <a:schemeClr val="dk1"/>
                          </a:solidFill>
                          <a:effectLst/>
                          <a:latin typeface="+mn-lt"/>
                          <a:ea typeface="+mn-ea"/>
                          <a:cs typeface="+mn-cs"/>
                        </a:rPr>
                        <a:t>80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293364474"/>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11</a:t>
                      </a:r>
                    </a:p>
                  </a:txBody>
                  <a:tcPr marL="6350" marR="6350" marT="635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sz="1400" u="none" strike="noStrike" kern="1200" dirty="0">
                          <a:solidFill>
                            <a:schemeClr val="dk1"/>
                          </a:solidFill>
                          <a:effectLst/>
                          <a:latin typeface="+mn-lt"/>
                          <a:ea typeface="+mn-ea"/>
                          <a:cs typeface="+mn-cs"/>
                        </a:rPr>
                        <a:t>（</a:t>
                      </a:r>
                      <a:r>
                        <a:rPr lang="en-US" sz="1400" u="none" strike="noStrike" kern="1200" dirty="0">
                          <a:solidFill>
                            <a:schemeClr val="dk1"/>
                          </a:solidFill>
                          <a:effectLst/>
                          <a:latin typeface="+mn-lt"/>
                          <a:ea typeface="+mn-ea"/>
                          <a:cs typeface="+mn-cs"/>
                        </a:rPr>
                        <a:t>1</a:t>
                      </a:r>
                      <a:r>
                        <a:rPr lang="zh-CN" sz="1400" u="none" strike="noStrike" kern="1200" dirty="0">
                          <a:solidFill>
                            <a:schemeClr val="dk1"/>
                          </a:solidFill>
                          <a:effectLst/>
                          <a:latin typeface="+mn-lt"/>
                          <a:ea typeface="+mn-ea"/>
                          <a:cs typeface="+mn-cs"/>
                        </a:rPr>
                        <a:t>）交流出版</a:t>
                      </a:r>
                      <a:r>
                        <a:rPr lang="en-US" altLang="zh-CN" sz="1400" u="none" strike="noStrike" kern="1200" dirty="0">
                          <a:solidFill>
                            <a:schemeClr val="dk1"/>
                          </a:solidFill>
                          <a:effectLst/>
                          <a:latin typeface="+mn-lt"/>
                          <a:ea typeface="+mn-ea"/>
                          <a:cs typeface="+mn-cs"/>
                        </a:rPr>
                        <a:t>/</a:t>
                      </a:r>
                      <a:r>
                        <a:rPr lang="zh-CN" altLang="zh-CN" sz="1400" u="none" strike="noStrike" kern="1200" dirty="0">
                          <a:solidFill>
                            <a:schemeClr val="dk1"/>
                          </a:solidFill>
                          <a:effectLst/>
                          <a:latin typeface="+mn-lt"/>
                          <a:ea typeface="+mn-ea"/>
                          <a:cs typeface="+mn-cs"/>
                        </a:rPr>
                        <a:t>文献信息</a:t>
                      </a:r>
                      <a:r>
                        <a:rPr lang="en-US" altLang="zh-CN" sz="1400" u="none" strike="noStrike" kern="1200" dirty="0">
                          <a:solidFill>
                            <a:schemeClr val="dk1"/>
                          </a:solidFill>
                          <a:effectLst/>
                          <a:latin typeface="+mn-lt"/>
                          <a:ea typeface="+mn-ea"/>
                          <a:cs typeface="+mn-cs"/>
                        </a:rPr>
                        <a:t>/</a:t>
                      </a:r>
                      <a:r>
                        <a:rPr lang="zh-CN" altLang="zh-CN" sz="1400" u="none" strike="noStrike" kern="1200" dirty="0">
                          <a:solidFill>
                            <a:schemeClr val="dk1"/>
                          </a:solidFill>
                          <a:effectLst/>
                          <a:latin typeface="+mn-lt"/>
                          <a:ea typeface="+mn-ea"/>
                          <a:cs typeface="+mn-cs"/>
                        </a:rPr>
                        <a:t>专利</a:t>
                      </a:r>
                    </a:p>
                  </a:txBody>
                  <a:tcPr marL="68580" marR="68580" marT="0" marB="0" anchor="ctr"/>
                </a:tc>
                <a:tc>
                  <a:txBody>
                    <a:bodyPr/>
                    <a:lstStyle/>
                    <a:p>
                      <a:pPr algn="r">
                        <a:spcAft>
                          <a:spcPts val="0"/>
                        </a:spcAft>
                      </a:pPr>
                      <a:r>
                        <a:rPr lang="en-US" sz="1400" u="none" strike="noStrike" kern="1200" dirty="0">
                          <a:solidFill>
                            <a:schemeClr val="dk1"/>
                          </a:solidFill>
                          <a:effectLst/>
                          <a:latin typeface="+mn-lt"/>
                          <a:ea typeface="+mn-ea"/>
                          <a:cs typeface="+mn-cs"/>
                        </a:rPr>
                        <a:t> </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20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20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532001291"/>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12</a:t>
                      </a:r>
                    </a:p>
                  </a:txBody>
                  <a:tcPr marL="6350" marR="6350" marT="6350" marB="0" anchor="ctr"/>
                </a:tc>
                <a:tc>
                  <a:txBody>
                    <a:bodyPr/>
                    <a:lstStyle/>
                    <a:p>
                      <a:pPr marL="0" algn="l" defTabSz="914400" rtl="0" eaLnBrk="1" fontAlgn="ctr" latinLnBrk="0" hangingPunct="1">
                        <a:spcAft>
                          <a:spcPts val="0"/>
                        </a:spcAft>
                      </a:pPr>
                      <a:r>
                        <a:rPr lang="zh-CN" sz="1400" u="none" strike="noStrike" kern="1200" dirty="0">
                          <a:solidFill>
                            <a:schemeClr val="dk1"/>
                          </a:solidFill>
                          <a:effectLst/>
                          <a:latin typeface="+mn-lt"/>
                          <a:ea typeface="+mn-ea"/>
                          <a:cs typeface="+mn-cs"/>
                        </a:rPr>
                        <a:t>（</a:t>
                      </a:r>
                      <a:r>
                        <a:rPr lang="en-US" sz="1400" u="none" strike="noStrike" kern="1200" dirty="0">
                          <a:solidFill>
                            <a:schemeClr val="dk1"/>
                          </a:solidFill>
                          <a:effectLst/>
                          <a:latin typeface="+mn-lt"/>
                          <a:ea typeface="+mn-ea"/>
                          <a:cs typeface="+mn-cs"/>
                        </a:rPr>
                        <a:t>2</a:t>
                      </a:r>
                      <a:r>
                        <a:rPr lang="zh-CN" sz="1400" u="none" strike="noStrike" kern="1200" dirty="0">
                          <a:solidFill>
                            <a:schemeClr val="dk1"/>
                          </a:solidFill>
                          <a:effectLst/>
                          <a:latin typeface="+mn-lt"/>
                          <a:ea typeface="+mn-ea"/>
                          <a:cs typeface="+mn-cs"/>
                        </a:rPr>
                        <a:t>）专家咨询费</a:t>
                      </a:r>
                    </a:p>
                  </a:txBody>
                  <a:tcPr marL="68580" marR="68580" marT="0" marB="0" anchor="ctr"/>
                </a:tc>
                <a:tc>
                  <a:txBody>
                    <a:bodyPr/>
                    <a:lstStyle/>
                    <a:p>
                      <a:pPr algn="r">
                        <a:spcAft>
                          <a:spcPts val="0"/>
                        </a:spcAft>
                      </a:pPr>
                      <a:r>
                        <a:rPr lang="en-US" sz="1400" u="none" strike="noStrike" kern="1200" dirty="0">
                          <a:solidFill>
                            <a:schemeClr val="dk1"/>
                          </a:solidFill>
                          <a:effectLst/>
                          <a:latin typeface="+mn-lt"/>
                          <a:ea typeface="+mn-ea"/>
                          <a:cs typeface="+mn-cs"/>
                        </a:rPr>
                        <a:t> </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60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60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425188736"/>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13</a:t>
                      </a:r>
                    </a:p>
                  </a:txBody>
                  <a:tcPr marL="6350" marR="6350" marT="6350" marB="0" anchor="ctr"/>
                </a:tc>
                <a:tc>
                  <a:txBody>
                    <a:bodyPr/>
                    <a:lstStyle/>
                    <a:p>
                      <a:pPr marL="0" algn="l" defTabSz="914400" rtl="0" eaLnBrk="1" fontAlgn="ctr" latinLnBrk="0" hangingPunct="1">
                        <a:spcAft>
                          <a:spcPts val="0"/>
                        </a:spcAft>
                      </a:pPr>
                      <a:r>
                        <a:rPr lang="zh-CN" altLang="zh-CN" sz="1400" u="none" strike="noStrike" kern="1200" dirty="0">
                          <a:solidFill>
                            <a:schemeClr val="dk1"/>
                          </a:solidFill>
                          <a:effectLst/>
                          <a:latin typeface="+mn-lt"/>
                          <a:ea typeface="+mn-ea"/>
                          <a:cs typeface="+mn-cs"/>
                        </a:rPr>
                        <a:t>（</a:t>
                      </a:r>
                      <a:r>
                        <a:rPr lang="en-US" altLang="zh-CN" sz="1400" u="none" strike="noStrike" kern="1200" dirty="0">
                          <a:solidFill>
                            <a:schemeClr val="dk1"/>
                          </a:solidFill>
                          <a:effectLst/>
                          <a:latin typeface="+mn-lt"/>
                          <a:ea typeface="+mn-ea"/>
                          <a:cs typeface="+mn-cs"/>
                        </a:rPr>
                        <a:t>3</a:t>
                      </a:r>
                      <a:r>
                        <a:rPr lang="zh-CN" altLang="zh-CN" sz="1400" u="none" strike="noStrike" kern="1200" dirty="0">
                          <a:solidFill>
                            <a:schemeClr val="dk1"/>
                          </a:solidFill>
                          <a:effectLst/>
                          <a:latin typeface="+mn-lt"/>
                          <a:ea typeface="+mn-ea"/>
                          <a:cs typeface="+mn-cs"/>
                        </a:rPr>
                        <a:t>）</a:t>
                      </a:r>
                      <a:r>
                        <a:rPr lang="zh-CN" sz="1400" u="none" strike="noStrike" kern="1200" dirty="0">
                          <a:solidFill>
                            <a:schemeClr val="dk1"/>
                          </a:solidFill>
                          <a:effectLst/>
                          <a:latin typeface="+mn-lt"/>
                          <a:ea typeface="+mn-ea"/>
                          <a:cs typeface="+mn-cs"/>
                        </a:rPr>
                        <a:t>博士生</a:t>
                      </a:r>
                      <a:r>
                        <a:rPr lang="en-US" sz="1400" u="none" strike="noStrike" kern="1200" dirty="0">
                          <a:solidFill>
                            <a:schemeClr val="dk1"/>
                          </a:solidFill>
                          <a:effectLst/>
                          <a:latin typeface="+mn-lt"/>
                          <a:ea typeface="+mn-ea"/>
                          <a:cs typeface="+mn-cs"/>
                        </a:rPr>
                        <a:t>/</a:t>
                      </a:r>
                      <a:r>
                        <a:rPr lang="zh-CN" sz="1400" u="none" strike="noStrike" kern="1200" dirty="0">
                          <a:solidFill>
                            <a:schemeClr val="dk1"/>
                          </a:solidFill>
                          <a:effectLst/>
                          <a:latin typeface="+mn-lt"/>
                          <a:ea typeface="+mn-ea"/>
                          <a:cs typeface="+mn-cs"/>
                        </a:rPr>
                        <a:t>硕士生</a:t>
                      </a:r>
                    </a:p>
                  </a:txBody>
                  <a:tcPr marL="68580" marR="68580" marT="0" marB="0" anchor="ctr"/>
                </a:tc>
                <a:tc>
                  <a:txBody>
                    <a:bodyPr/>
                    <a:lstStyle/>
                    <a:p>
                      <a:pPr algn="r">
                        <a:spcAft>
                          <a:spcPts val="0"/>
                        </a:spcAft>
                      </a:pPr>
                      <a:r>
                        <a:rPr lang="en-US" sz="1400" u="none" strike="noStrike" kern="1200" dirty="0">
                          <a:solidFill>
                            <a:schemeClr val="dk1"/>
                          </a:solidFill>
                          <a:effectLst/>
                          <a:latin typeface="+mn-lt"/>
                          <a:ea typeface="+mn-ea"/>
                          <a:cs typeface="+mn-cs"/>
                        </a:rPr>
                        <a:t> </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a:solidFill>
                            <a:schemeClr val="dk1"/>
                          </a:solidFill>
                          <a:effectLst/>
                          <a:latin typeface="+mn-lt"/>
                          <a:ea typeface="+mn-ea"/>
                          <a:cs typeface="+mn-cs"/>
                        </a:rPr>
                        <a:t>240</a:t>
                      </a:r>
                      <a:endParaRPr lang="zh-CN" altLang="en-US" sz="1400" u="none" strike="noStrike" kern="120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240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79692301"/>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14</a:t>
                      </a:r>
                    </a:p>
                  </a:txBody>
                  <a:tcPr marL="6350" marR="6350" marT="6350" marB="0" anchor="ctr"/>
                </a:tc>
                <a:tc>
                  <a:txBody>
                    <a:bodyPr/>
                    <a:lstStyle/>
                    <a:p>
                      <a:pPr marL="0" algn="l" defTabSz="914400" rtl="0" eaLnBrk="1" fontAlgn="ctr" latinLnBrk="0" hangingPunct="1">
                        <a:spcAft>
                          <a:spcPts val="0"/>
                        </a:spcAft>
                      </a:pPr>
                      <a:r>
                        <a:rPr lang="zh-CN" altLang="zh-CN" sz="1400" u="none" strike="noStrike" kern="1200" dirty="0">
                          <a:solidFill>
                            <a:schemeClr val="dk1"/>
                          </a:solidFill>
                          <a:effectLst/>
                          <a:latin typeface="+mn-lt"/>
                          <a:ea typeface="+mn-ea"/>
                          <a:cs typeface="+mn-cs"/>
                        </a:rPr>
                        <a:t>（</a:t>
                      </a:r>
                      <a:r>
                        <a:rPr lang="en-US" altLang="zh-CN" sz="1400" u="none" strike="noStrike" kern="1200" dirty="0">
                          <a:solidFill>
                            <a:schemeClr val="dk1"/>
                          </a:solidFill>
                          <a:effectLst/>
                          <a:latin typeface="+mn-lt"/>
                          <a:ea typeface="+mn-ea"/>
                          <a:cs typeface="+mn-cs"/>
                        </a:rPr>
                        <a:t>4</a:t>
                      </a:r>
                      <a:r>
                        <a:rPr lang="zh-CN" altLang="zh-CN" sz="1400" u="none" strike="noStrike" kern="1200" dirty="0">
                          <a:solidFill>
                            <a:schemeClr val="dk1"/>
                          </a:solidFill>
                          <a:effectLst/>
                          <a:latin typeface="+mn-lt"/>
                          <a:ea typeface="+mn-ea"/>
                          <a:cs typeface="+mn-cs"/>
                        </a:rPr>
                        <a:t>）专职秘书</a:t>
                      </a:r>
                      <a:r>
                        <a:rPr lang="en-US" altLang="zh-CN" sz="1400" u="none" strike="noStrike" kern="1200" dirty="0">
                          <a:solidFill>
                            <a:schemeClr val="dk1"/>
                          </a:solidFill>
                          <a:effectLst/>
                          <a:latin typeface="+mn-lt"/>
                          <a:ea typeface="+mn-ea"/>
                          <a:cs typeface="+mn-cs"/>
                        </a:rPr>
                        <a:t>/</a:t>
                      </a:r>
                      <a:r>
                        <a:rPr lang="zh-CN" sz="1400" u="none" strike="noStrike" kern="1200" dirty="0">
                          <a:solidFill>
                            <a:schemeClr val="dk1"/>
                          </a:solidFill>
                          <a:effectLst/>
                          <a:latin typeface="+mn-lt"/>
                          <a:ea typeface="+mn-ea"/>
                          <a:cs typeface="+mn-cs"/>
                        </a:rPr>
                        <a:t>实习生</a:t>
                      </a:r>
                    </a:p>
                  </a:txBody>
                  <a:tcPr marL="68580" marR="68580" marT="0" marB="0" anchor="ctr"/>
                </a:tc>
                <a:tc>
                  <a:txBody>
                    <a:bodyPr/>
                    <a:lstStyle/>
                    <a:p>
                      <a:pPr algn="r">
                        <a:spcAft>
                          <a:spcPts val="0"/>
                        </a:spcAft>
                      </a:pPr>
                      <a:r>
                        <a:rPr lang="en-US" sz="1400" u="none" strike="noStrike" kern="1200" dirty="0">
                          <a:solidFill>
                            <a:schemeClr val="dk1"/>
                          </a:solidFill>
                          <a:effectLst/>
                          <a:latin typeface="+mn-lt"/>
                          <a:ea typeface="+mn-ea"/>
                          <a:cs typeface="+mn-cs"/>
                        </a:rPr>
                        <a:t> </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60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sz="1400" u="none" strike="noStrike" kern="1200" dirty="0">
                          <a:solidFill>
                            <a:schemeClr val="dk1"/>
                          </a:solidFill>
                          <a:effectLst/>
                          <a:latin typeface="+mn-lt"/>
                          <a:ea typeface="+mn-ea"/>
                          <a:cs typeface="+mn-cs"/>
                        </a:rPr>
                        <a:t>60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50702549"/>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15</a:t>
                      </a:r>
                    </a:p>
                  </a:txBody>
                  <a:tcPr marL="6350" marR="6350" marT="6350" marB="0" anchor="ctr"/>
                </a:tc>
                <a:tc>
                  <a:txBody>
                    <a:bodyPr/>
                    <a:lstStyle/>
                    <a:p>
                      <a:pPr algn="just">
                        <a:spcAft>
                          <a:spcPts val="0"/>
                        </a:spcAft>
                      </a:pPr>
                      <a:r>
                        <a:rPr lang="zh-CN" sz="1400" u="none" strike="noStrike" kern="1200" dirty="0">
                          <a:solidFill>
                            <a:schemeClr val="dk1"/>
                          </a:solidFill>
                          <a:effectLst/>
                          <a:latin typeface="+mn-lt"/>
                          <a:ea typeface="+mn-ea"/>
                          <a:cs typeface="+mn-cs"/>
                        </a:rPr>
                        <a:t>实验室人员费</a:t>
                      </a: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3239</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1227</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2012</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63995069"/>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16</a:t>
                      </a:r>
                    </a:p>
                  </a:txBody>
                  <a:tcPr marL="6350" marR="6350" marT="6350" marB="0" anchor="ctr"/>
                </a:tc>
                <a:tc>
                  <a:txBody>
                    <a:bodyPr/>
                    <a:lstStyle/>
                    <a:p>
                      <a:pPr algn="just">
                        <a:spcAft>
                          <a:spcPts val="0"/>
                        </a:spcAft>
                      </a:pPr>
                      <a:r>
                        <a:rPr lang="zh-CN" sz="1400" u="none" strike="noStrike" kern="1200">
                          <a:solidFill>
                            <a:schemeClr val="dk1"/>
                          </a:solidFill>
                          <a:effectLst/>
                          <a:latin typeface="+mn-lt"/>
                          <a:ea typeface="+mn-ea"/>
                          <a:cs typeface="+mn-cs"/>
                        </a:rPr>
                        <a:t>（</a:t>
                      </a:r>
                      <a:r>
                        <a:rPr lang="en-US" sz="1400" u="none" strike="noStrike" kern="1200">
                          <a:solidFill>
                            <a:schemeClr val="dk1"/>
                          </a:solidFill>
                          <a:effectLst/>
                          <a:latin typeface="+mn-lt"/>
                          <a:ea typeface="+mn-ea"/>
                          <a:cs typeface="+mn-cs"/>
                        </a:rPr>
                        <a:t>1</a:t>
                      </a:r>
                      <a:r>
                        <a:rPr lang="zh-CN" sz="1400" u="none" strike="noStrike" kern="1200">
                          <a:solidFill>
                            <a:schemeClr val="dk1"/>
                          </a:solidFill>
                          <a:effectLst/>
                          <a:latin typeface="+mn-lt"/>
                          <a:ea typeface="+mn-ea"/>
                          <a:cs typeface="+mn-cs"/>
                        </a:rPr>
                        <a:t>）浙大双聘</a:t>
                      </a:r>
                    </a:p>
                  </a:txBody>
                  <a:tcPr marL="68580" marR="68580" marT="0" marB="0" anchor="ctr"/>
                </a:tc>
                <a:tc>
                  <a:txBody>
                    <a:bodyPr/>
                    <a:lstStyle/>
                    <a:p>
                      <a:pPr marL="0" algn="r" defTabSz="914400" rtl="0" eaLnBrk="1" latinLnBrk="0" hangingPunct="1">
                        <a:spcAft>
                          <a:spcPts val="0"/>
                        </a:spcAft>
                      </a:pP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377</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552</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150117922"/>
                  </a:ext>
                </a:extLst>
              </a:tr>
              <a:tr h="26846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17</a:t>
                      </a:r>
                    </a:p>
                  </a:txBody>
                  <a:tcPr marL="6350" marR="6350" marT="6350" marB="0" anchor="ctr"/>
                </a:tc>
                <a:tc>
                  <a:txBody>
                    <a:bodyPr/>
                    <a:lstStyle/>
                    <a:p>
                      <a:pPr algn="just">
                        <a:spcAft>
                          <a:spcPts val="0"/>
                        </a:spcAft>
                      </a:pPr>
                      <a:r>
                        <a:rPr lang="zh-CN" sz="1400" u="none" strike="noStrike" kern="1200">
                          <a:solidFill>
                            <a:schemeClr val="dk1"/>
                          </a:solidFill>
                          <a:effectLst/>
                          <a:latin typeface="+mn-lt"/>
                          <a:ea typeface="+mn-ea"/>
                          <a:cs typeface="+mn-cs"/>
                        </a:rPr>
                        <a:t>（</a:t>
                      </a:r>
                      <a:r>
                        <a:rPr lang="en-US" sz="1400" u="none" strike="noStrike" kern="1200">
                          <a:solidFill>
                            <a:schemeClr val="dk1"/>
                          </a:solidFill>
                          <a:effectLst/>
                          <a:latin typeface="+mn-lt"/>
                          <a:ea typeface="+mn-ea"/>
                          <a:cs typeface="+mn-cs"/>
                        </a:rPr>
                        <a:t>2</a:t>
                      </a:r>
                      <a:r>
                        <a:rPr lang="zh-CN" sz="1400" u="none" strike="noStrike" kern="1200">
                          <a:solidFill>
                            <a:schemeClr val="dk1"/>
                          </a:solidFill>
                          <a:effectLst/>
                          <a:latin typeface="+mn-lt"/>
                          <a:ea typeface="+mn-ea"/>
                          <a:cs typeface="+mn-cs"/>
                        </a:rPr>
                        <a:t>）研究员</a:t>
                      </a:r>
                      <a:r>
                        <a:rPr lang="en-US" sz="1400" u="none" strike="noStrike" kern="1200">
                          <a:solidFill>
                            <a:schemeClr val="dk1"/>
                          </a:solidFill>
                          <a:effectLst/>
                          <a:latin typeface="+mn-lt"/>
                          <a:ea typeface="+mn-ea"/>
                          <a:cs typeface="+mn-cs"/>
                        </a:rPr>
                        <a:t>/</a:t>
                      </a:r>
                      <a:r>
                        <a:rPr lang="zh-CN" sz="1400" u="none" strike="noStrike" kern="1200">
                          <a:solidFill>
                            <a:schemeClr val="dk1"/>
                          </a:solidFill>
                          <a:effectLst/>
                          <a:latin typeface="+mn-lt"/>
                          <a:ea typeface="+mn-ea"/>
                          <a:cs typeface="+mn-cs"/>
                        </a:rPr>
                        <a:t>博士后</a:t>
                      </a:r>
                    </a:p>
                  </a:txBody>
                  <a:tcPr marL="68580" marR="68580" marT="0" marB="0" anchor="ctr"/>
                </a:tc>
                <a:tc>
                  <a:txBody>
                    <a:bodyPr/>
                    <a:lstStyle/>
                    <a:p>
                      <a:pPr marL="0" algn="r" defTabSz="914400" rtl="0" eaLnBrk="1" latinLnBrk="0" hangingPunct="1">
                        <a:spcAft>
                          <a:spcPts val="0"/>
                        </a:spcAft>
                      </a:pP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5</a:t>
                      </a:r>
                      <a:r>
                        <a:rPr lang="en-US" sz="1400" u="none" strike="noStrike" kern="1200" dirty="0">
                          <a:solidFill>
                            <a:schemeClr val="dk1"/>
                          </a:solidFill>
                          <a:effectLst/>
                          <a:latin typeface="+mn-lt"/>
                          <a:ea typeface="+mn-ea"/>
                          <a:cs typeface="+mn-cs"/>
                        </a:rPr>
                        <a:t>00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9</a:t>
                      </a:r>
                      <a:r>
                        <a:rPr lang="en-US" sz="1400" u="none" strike="noStrike" kern="1200" dirty="0">
                          <a:solidFill>
                            <a:schemeClr val="dk1"/>
                          </a:solidFill>
                          <a:effectLst/>
                          <a:latin typeface="+mn-lt"/>
                          <a:ea typeface="+mn-ea"/>
                          <a:cs typeface="+mn-cs"/>
                        </a:rPr>
                        <a:t>00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394073002"/>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18</a:t>
                      </a:r>
                    </a:p>
                  </a:txBody>
                  <a:tcPr marL="6350" marR="6350" marT="6350" marB="0" anchor="ctr"/>
                </a:tc>
                <a:tc>
                  <a:txBody>
                    <a:bodyPr/>
                    <a:lstStyle/>
                    <a:p>
                      <a:pPr algn="just">
                        <a:spcAft>
                          <a:spcPts val="0"/>
                        </a:spcAft>
                      </a:pPr>
                      <a:r>
                        <a:rPr lang="zh-CN" sz="1400" u="none" strike="noStrike" kern="1200" dirty="0">
                          <a:solidFill>
                            <a:schemeClr val="dk1"/>
                          </a:solidFill>
                          <a:effectLst/>
                          <a:latin typeface="+mn-lt"/>
                          <a:ea typeface="+mn-ea"/>
                          <a:cs typeface="+mn-cs"/>
                        </a:rPr>
                        <a:t>（</a:t>
                      </a:r>
                      <a:r>
                        <a:rPr lang="en-US" sz="1400" u="none" strike="noStrike" kern="1200" dirty="0">
                          <a:solidFill>
                            <a:schemeClr val="dk1"/>
                          </a:solidFill>
                          <a:effectLst/>
                          <a:latin typeface="+mn-lt"/>
                          <a:ea typeface="+mn-ea"/>
                          <a:cs typeface="+mn-cs"/>
                        </a:rPr>
                        <a:t>3</a:t>
                      </a:r>
                      <a:r>
                        <a:rPr lang="zh-CN" sz="1400" u="none" strike="noStrike" kern="1200" dirty="0">
                          <a:solidFill>
                            <a:schemeClr val="dk1"/>
                          </a:solidFill>
                          <a:effectLst/>
                          <a:latin typeface="+mn-lt"/>
                          <a:ea typeface="+mn-ea"/>
                          <a:cs typeface="+mn-cs"/>
                        </a:rPr>
                        <a:t>）工程师</a:t>
                      </a:r>
                    </a:p>
                  </a:txBody>
                  <a:tcPr marL="68580" marR="68580" marT="0" marB="0" anchor="ctr"/>
                </a:tc>
                <a:tc>
                  <a:txBody>
                    <a:bodyPr/>
                    <a:lstStyle/>
                    <a:p>
                      <a:pPr marL="0" algn="r" defTabSz="914400" rtl="0" eaLnBrk="1" latinLnBrk="0" hangingPunct="1">
                        <a:spcAft>
                          <a:spcPts val="0"/>
                        </a:spcAft>
                      </a:pP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35</a:t>
                      </a:r>
                      <a:r>
                        <a:rPr lang="en-US" sz="1400" u="none" strike="noStrike" kern="1200" dirty="0">
                          <a:solidFill>
                            <a:schemeClr val="dk1"/>
                          </a:solidFill>
                          <a:effectLst/>
                          <a:latin typeface="+mn-lt"/>
                          <a:ea typeface="+mn-ea"/>
                          <a:cs typeface="+mn-cs"/>
                        </a:rPr>
                        <a:t>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560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330732874"/>
                  </a:ext>
                </a:extLst>
              </a:tr>
              <a:tr h="27254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lt1"/>
                          </a:solidFill>
                          <a:effectLst/>
                          <a:latin typeface="+mn-lt"/>
                          <a:ea typeface="+mn-ea"/>
                          <a:cs typeface="+mn-cs"/>
                        </a:rPr>
                        <a:t>19</a:t>
                      </a:r>
                    </a:p>
                  </a:txBody>
                  <a:tcPr marL="6350" marR="6350" marT="6350" marB="0" anchor="ctr"/>
                </a:tc>
                <a:tc>
                  <a:txBody>
                    <a:bodyPr/>
                    <a:lstStyle/>
                    <a:p>
                      <a:pPr algn="just">
                        <a:spcAft>
                          <a:spcPts val="0"/>
                        </a:spcAft>
                      </a:pPr>
                      <a:r>
                        <a:rPr lang="zh-CN" altLang="en-US" sz="1400" u="none" strike="noStrike" kern="1200" dirty="0">
                          <a:solidFill>
                            <a:schemeClr val="dk1"/>
                          </a:solidFill>
                          <a:effectLst/>
                          <a:latin typeface="+mn-lt"/>
                          <a:ea typeface="+mn-ea"/>
                          <a:cs typeface="+mn-cs"/>
                        </a:rPr>
                        <a:t>激励费</a:t>
                      </a:r>
                      <a:endParaRPr lang="zh-CN"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350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150</a:t>
                      </a:r>
                      <a:endParaRPr lang="zh-CN" altLang="en-US" sz="1400" u="none" strike="noStrike" kern="1200" dirty="0">
                        <a:solidFill>
                          <a:schemeClr val="dk1"/>
                        </a:solidFill>
                        <a:effectLst/>
                        <a:latin typeface="+mn-lt"/>
                        <a:ea typeface="+mn-ea"/>
                        <a:cs typeface="+mn-cs"/>
                      </a:endParaRPr>
                    </a:p>
                  </a:txBody>
                  <a:tcPr marL="68580" marR="68580" marT="0" marB="0" anchor="ctr"/>
                </a:tc>
                <a:tc>
                  <a:txBody>
                    <a:bodyPr/>
                    <a:lstStyle/>
                    <a:p>
                      <a:pPr marL="0" algn="r" defTabSz="914400" rtl="0" eaLnBrk="1" latinLnBrk="0" hangingPunct="1">
                        <a:spcAft>
                          <a:spcPts val="0"/>
                        </a:spcAft>
                      </a:pPr>
                      <a:r>
                        <a:rPr lang="en-US" altLang="zh-CN" sz="1400" u="none" strike="noStrike" kern="1200" dirty="0">
                          <a:solidFill>
                            <a:schemeClr val="dk1"/>
                          </a:solidFill>
                          <a:effectLst/>
                          <a:latin typeface="+mn-lt"/>
                          <a:ea typeface="+mn-ea"/>
                          <a:cs typeface="+mn-cs"/>
                        </a:rPr>
                        <a:t>200</a:t>
                      </a:r>
                      <a:endParaRPr lang="zh-CN" altLang="en-US" sz="1400" u="none" strike="noStrike"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731264010"/>
                  </a:ext>
                </a:extLst>
              </a:tr>
            </a:tbl>
          </a:graphicData>
        </a:graphic>
      </p:graphicFrame>
    </p:spTree>
    <p:extLst>
      <p:ext uri="{BB962C8B-B14F-4D97-AF65-F5344CB8AC3E}">
        <p14:creationId xmlns:p14="http://schemas.microsoft.com/office/powerpoint/2010/main" val="1169760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CE6D1-BA94-478C-86F4-67CEDC3E0775}"/>
              </a:ext>
            </a:extLst>
          </p:cNvPr>
          <p:cNvSpPr>
            <a:spLocks noGrp="1"/>
          </p:cNvSpPr>
          <p:nvPr>
            <p:ph type="title"/>
          </p:nvPr>
        </p:nvSpPr>
        <p:spPr/>
        <p:txBody>
          <a:bodyPr/>
          <a:lstStyle/>
          <a:p>
            <a:r>
              <a:rPr lang="zh-CN" altLang="en-US" dirty="0"/>
              <a:t>概算说明</a:t>
            </a:r>
          </a:p>
        </p:txBody>
      </p:sp>
      <p:sp>
        <p:nvSpPr>
          <p:cNvPr id="4" name="内容占位符 3">
            <a:extLst>
              <a:ext uri="{FF2B5EF4-FFF2-40B4-BE49-F238E27FC236}">
                <a16:creationId xmlns:a16="http://schemas.microsoft.com/office/drawing/2014/main" id="{F36D5596-B924-4C75-AA8E-BD59AE503660}"/>
              </a:ext>
            </a:extLst>
          </p:cNvPr>
          <p:cNvSpPr>
            <a:spLocks noGrp="1"/>
          </p:cNvSpPr>
          <p:nvPr>
            <p:ph idx="1"/>
          </p:nvPr>
        </p:nvSpPr>
        <p:spPr/>
        <p:txBody>
          <a:bodyPr/>
          <a:lstStyle/>
          <a:p>
            <a:r>
              <a:rPr lang="zh-CN" altLang="en-US" dirty="0"/>
              <a:t>前两年研究实验费合计</a:t>
            </a:r>
            <a:r>
              <a:rPr lang="en-US" altLang="zh-CN" dirty="0"/>
              <a:t>1150</a:t>
            </a:r>
            <a:r>
              <a:rPr lang="zh-CN" altLang="en-US" dirty="0"/>
              <a:t>万</a:t>
            </a:r>
          </a:p>
          <a:p>
            <a:endParaRPr lang="zh-CN" altLang="en-US" sz="1800" dirty="0"/>
          </a:p>
        </p:txBody>
      </p:sp>
      <p:sp>
        <p:nvSpPr>
          <p:cNvPr id="3" name="灯片编号占位符 2">
            <a:extLst>
              <a:ext uri="{FF2B5EF4-FFF2-40B4-BE49-F238E27FC236}">
                <a16:creationId xmlns:a16="http://schemas.microsoft.com/office/drawing/2014/main" id="{C45A83E6-078D-488D-B4B0-1E69BB74B88C}"/>
              </a:ext>
            </a:extLst>
          </p:cNvPr>
          <p:cNvSpPr>
            <a:spLocks noGrp="1"/>
          </p:cNvSpPr>
          <p:nvPr>
            <p:ph type="sldNum" sz="quarter" idx="12"/>
          </p:nvPr>
        </p:nvSpPr>
        <p:spPr/>
        <p:txBody>
          <a:bodyPr/>
          <a:lstStyle/>
          <a:p>
            <a:fld id="{17F0B86A-3B10-4477-8AC6-12E7D7B5209B}" type="slidenum">
              <a:rPr lang="zh-CN" altLang="en-US" smtClean="0"/>
              <a:t>66</a:t>
            </a:fld>
            <a:endParaRPr lang="zh-CN" altLang="en-US" dirty="0"/>
          </a:p>
        </p:txBody>
      </p:sp>
      <p:graphicFrame>
        <p:nvGraphicFramePr>
          <p:cNvPr id="6" name="表格 5">
            <a:extLst>
              <a:ext uri="{FF2B5EF4-FFF2-40B4-BE49-F238E27FC236}">
                <a16:creationId xmlns:a16="http://schemas.microsoft.com/office/drawing/2014/main" id="{652CDC06-1593-42E3-9EC6-563FE5AB603E}"/>
              </a:ext>
            </a:extLst>
          </p:cNvPr>
          <p:cNvGraphicFramePr>
            <a:graphicFrameLocks noGrp="1"/>
          </p:cNvGraphicFramePr>
          <p:nvPr/>
        </p:nvGraphicFramePr>
        <p:xfrm>
          <a:off x="598024" y="1517350"/>
          <a:ext cx="8210696" cy="4924092"/>
        </p:xfrm>
        <a:graphic>
          <a:graphicData uri="http://schemas.openxmlformats.org/drawingml/2006/table">
            <a:tbl>
              <a:tblPr firstRow="1" firstCol="1" bandRow="1">
                <a:tableStyleId>{7DF18680-E054-41AD-8BC1-D1AEF772440D}</a:tableStyleId>
              </a:tblPr>
              <a:tblGrid>
                <a:gridCol w="1708296">
                  <a:extLst>
                    <a:ext uri="{9D8B030D-6E8A-4147-A177-3AD203B41FA5}">
                      <a16:colId xmlns:a16="http://schemas.microsoft.com/office/drawing/2014/main" val="102333432"/>
                    </a:ext>
                  </a:extLst>
                </a:gridCol>
                <a:gridCol w="2641600">
                  <a:extLst>
                    <a:ext uri="{9D8B030D-6E8A-4147-A177-3AD203B41FA5}">
                      <a16:colId xmlns:a16="http://schemas.microsoft.com/office/drawing/2014/main" val="2027491001"/>
                    </a:ext>
                  </a:extLst>
                </a:gridCol>
                <a:gridCol w="1239520">
                  <a:extLst>
                    <a:ext uri="{9D8B030D-6E8A-4147-A177-3AD203B41FA5}">
                      <a16:colId xmlns:a16="http://schemas.microsoft.com/office/drawing/2014/main" val="363031067"/>
                    </a:ext>
                  </a:extLst>
                </a:gridCol>
                <a:gridCol w="782320">
                  <a:extLst>
                    <a:ext uri="{9D8B030D-6E8A-4147-A177-3AD203B41FA5}">
                      <a16:colId xmlns:a16="http://schemas.microsoft.com/office/drawing/2014/main" val="528767731"/>
                    </a:ext>
                  </a:extLst>
                </a:gridCol>
                <a:gridCol w="1838960">
                  <a:extLst>
                    <a:ext uri="{9D8B030D-6E8A-4147-A177-3AD203B41FA5}">
                      <a16:colId xmlns:a16="http://schemas.microsoft.com/office/drawing/2014/main" val="1141844802"/>
                    </a:ext>
                  </a:extLst>
                </a:gridCol>
              </a:tblGrid>
              <a:tr h="96446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sz="1600" u="none" strike="noStrike" kern="1200" dirty="0">
                          <a:effectLst/>
                        </a:rPr>
                        <a:t>科目</a:t>
                      </a:r>
                      <a:endParaRPr lang="zh-CN" sz="1600" b="1" u="none" strike="noStrike" kern="1200" dirty="0">
                        <a:solidFill>
                          <a:schemeClr val="lt1"/>
                        </a:solidFill>
                        <a:effectLst/>
                        <a:latin typeface="+mn-lt"/>
                        <a:ea typeface="+mn-ea"/>
                        <a:cs typeface="+mn-cs"/>
                      </a:endParaRPr>
                    </a:p>
                  </a:txBody>
                  <a:tcPr marL="68580" marR="6858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sz="1600" u="none" strike="noStrike" kern="1200" dirty="0">
                          <a:effectLst/>
                        </a:rPr>
                        <a:t>项目</a:t>
                      </a:r>
                      <a:endParaRPr lang="zh-CN" sz="1600" b="1" u="none" strike="noStrike" kern="1200" dirty="0">
                        <a:solidFill>
                          <a:schemeClr val="lt1"/>
                        </a:solidFill>
                        <a:effectLst/>
                        <a:latin typeface="+mn-lt"/>
                        <a:ea typeface="+mn-ea"/>
                        <a:cs typeface="+mn-cs"/>
                      </a:endParaRPr>
                    </a:p>
                  </a:txBody>
                  <a:tcPr marL="68580" marR="6858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sz="1600" u="none" strike="noStrike" kern="1200" dirty="0">
                          <a:effectLst/>
                        </a:rPr>
                        <a:t>预算金额</a:t>
                      </a:r>
                      <a:endParaRPr lang="zh-CN" sz="1600" b="1" u="none" strike="noStrike" kern="1200" dirty="0">
                        <a:solidFill>
                          <a:schemeClr val="lt1"/>
                        </a:solidFill>
                        <a:effectLst/>
                        <a:latin typeface="+mn-lt"/>
                        <a:ea typeface="+mn-ea"/>
                        <a:cs typeface="+mn-cs"/>
                      </a:endParaRPr>
                    </a:p>
                  </a:txBody>
                  <a:tcPr marL="68580" marR="6858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sz="1600" u="none" strike="noStrike" kern="1200" dirty="0">
                          <a:effectLst/>
                        </a:rPr>
                        <a:t>小计</a:t>
                      </a:r>
                      <a:endParaRPr lang="zh-CN" sz="1600" b="1" u="none" strike="noStrike" kern="1200" dirty="0">
                        <a:solidFill>
                          <a:schemeClr val="lt1"/>
                        </a:solidFill>
                        <a:effectLst/>
                        <a:latin typeface="+mn-lt"/>
                        <a:ea typeface="+mn-ea"/>
                        <a:cs typeface="+mn-cs"/>
                      </a:endParaRPr>
                    </a:p>
                  </a:txBody>
                  <a:tcPr marL="68580" marR="6858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sz="1600" u="none" strike="noStrike" kern="1200" dirty="0">
                          <a:effectLst/>
                        </a:rPr>
                        <a:t>备注</a:t>
                      </a:r>
                      <a:endParaRPr lang="zh-CN" sz="1600" b="1" u="none" strike="noStrike"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val="2364160949"/>
                  </a:ext>
                </a:extLst>
              </a:tr>
              <a:tr h="632726">
                <a:tc rowSpan="2">
                  <a:txBody>
                    <a:bodyPr/>
                    <a:lstStyle/>
                    <a:p>
                      <a:pPr algn="ctr">
                        <a:spcAft>
                          <a:spcPts val="0"/>
                        </a:spcAft>
                      </a:pPr>
                      <a:r>
                        <a:rPr lang="zh-CN" sz="1600" kern="100" dirty="0">
                          <a:effectLst/>
                        </a:rPr>
                        <a:t>材料费</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电源、网卡、主机、移动硬盘、键盘、鼠标</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180</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en-US" sz="1600" kern="100" dirty="0">
                          <a:effectLst/>
                        </a:rPr>
                        <a:t>400</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zh-CN" sz="1600" kern="100">
                          <a:effectLst/>
                        </a:rPr>
                        <a:t>原型系统设计所需的电子及机械材料</a:t>
                      </a:r>
                    </a:p>
                    <a:p>
                      <a:pPr algn="ctr">
                        <a:spcAft>
                          <a:spcPts val="0"/>
                        </a:spcAft>
                      </a:pPr>
                      <a:r>
                        <a:rPr lang="en-US" sz="1600" kern="100">
                          <a:effectLst/>
                        </a:rPr>
                        <a:t> </a:t>
                      </a:r>
                      <a:endParaRPr lang="zh-CN" sz="16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3017441"/>
                  </a:ext>
                </a:extLst>
              </a:tr>
              <a:tr h="538836">
                <a:tc vMerge="1">
                  <a:txBody>
                    <a:bodyPr/>
                    <a:lstStyle/>
                    <a:p>
                      <a:endParaRPr lang="zh-CN" altLang="en-US"/>
                    </a:p>
                  </a:txBody>
                  <a:tcPr/>
                </a:tc>
                <a:tc>
                  <a:txBody>
                    <a:bodyPr/>
                    <a:lstStyle/>
                    <a:p>
                      <a:pPr algn="ctr">
                        <a:spcAft>
                          <a:spcPts val="0"/>
                        </a:spcAft>
                      </a:pPr>
                      <a:r>
                        <a:rPr lang="zh-CN" sz="1600" kern="100" dirty="0">
                          <a:effectLst/>
                        </a:rPr>
                        <a:t>打印机、显示器、投影仪等</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220</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541877945"/>
                  </a:ext>
                </a:extLst>
              </a:tr>
              <a:tr h="1077672">
                <a:tc>
                  <a:txBody>
                    <a:bodyPr/>
                    <a:lstStyle/>
                    <a:p>
                      <a:pPr algn="ctr">
                        <a:spcAft>
                          <a:spcPts val="0"/>
                        </a:spcAft>
                      </a:pPr>
                      <a:r>
                        <a:rPr lang="zh-CN" sz="1600" kern="100" dirty="0">
                          <a:effectLst/>
                        </a:rPr>
                        <a:t>测试化验加工费</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系统测试</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altLang="zh-CN" sz="1600" b="0" kern="100" dirty="0">
                          <a:effectLst/>
                          <a:latin typeface="Calibri" panose="020F0502020204030204" pitchFamily="34" charset="0"/>
                          <a:ea typeface="宋体" panose="02010600030101010101" pitchFamily="2" charset="-122"/>
                          <a:cs typeface="Times New Roman" panose="02020603050405020304" pitchFamily="18" charset="0"/>
                        </a:rPr>
                        <a:t>100</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100</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rPr>
                        <a:t>系统性能功能</a:t>
                      </a:r>
                      <a:r>
                        <a:rPr lang="zh-CN" sz="1600" kern="100" dirty="0">
                          <a:effectLst/>
                        </a:rPr>
                        <a:t>测试</a:t>
                      </a:r>
                    </a:p>
                    <a:p>
                      <a:pPr algn="ctr">
                        <a:spcAft>
                          <a:spcPts val="0"/>
                        </a:spcAft>
                      </a:pPr>
                      <a:r>
                        <a:rPr lang="en-US" sz="1600" kern="100" dirty="0">
                          <a:effectLst/>
                        </a:rPr>
                        <a:t> </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46376584"/>
                  </a:ext>
                </a:extLst>
              </a:tr>
              <a:tr h="632726">
                <a:tc>
                  <a:txBody>
                    <a:bodyPr/>
                    <a:lstStyle/>
                    <a:p>
                      <a:pPr algn="ctr">
                        <a:spcAft>
                          <a:spcPts val="0"/>
                        </a:spcAft>
                      </a:pPr>
                      <a:r>
                        <a:rPr lang="zh-CN" sz="1600" kern="100" dirty="0">
                          <a:effectLst/>
                        </a:rPr>
                        <a:t>燃料动力费</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rPr>
                        <a:t>燃料费用</a:t>
                      </a:r>
                      <a:endParaRPr lang="zh-CN" sz="16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100</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rPr>
                        <a:t>100</a:t>
                      </a:r>
                      <a:endParaRPr lang="zh-CN" sz="16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rPr>
                        <a:t>水、电、气、燃料消耗等费用</a:t>
                      </a:r>
                      <a:endParaRPr lang="zh-CN" sz="16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5727116"/>
                  </a:ext>
                </a:extLst>
              </a:tr>
              <a:tr h="538836">
                <a:tc rowSpan="2">
                  <a:txBody>
                    <a:bodyPr/>
                    <a:lstStyle/>
                    <a:p>
                      <a:pPr algn="ctr">
                        <a:spcAft>
                          <a:spcPts val="0"/>
                        </a:spcAft>
                      </a:pPr>
                      <a:r>
                        <a:rPr lang="zh-CN" sz="1600" kern="100" dirty="0">
                          <a:effectLst/>
                        </a:rPr>
                        <a:t>差旅</a:t>
                      </a:r>
                      <a:r>
                        <a:rPr lang="en-US" sz="1600" kern="100" dirty="0">
                          <a:effectLst/>
                        </a:rPr>
                        <a:t>/</a:t>
                      </a:r>
                      <a:r>
                        <a:rPr lang="zh-CN" sz="1600" kern="100" dirty="0">
                          <a:effectLst/>
                        </a:rPr>
                        <a:t>会议费</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rPr>
                        <a:t>差旅费</a:t>
                      </a:r>
                      <a:endParaRPr lang="zh-CN" sz="16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400</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en-US" sz="1600" kern="100">
                          <a:effectLst/>
                        </a:rPr>
                        <a:t>550</a:t>
                      </a:r>
                      <a:endParaRPr lang="zh-CN" sz="16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l">
                        <a:spcAft>
                          <a:spcPts val="0"/>
                        </a:spcAft>
                      </a:pPr>
                      <a:r>
                        <a:rPr lang="en-US" sz="1600" kern="100" dirty="0">
                          <a:effectLst/>
                        </a:rPr>
                        <a:t>1.</a:t>
                      </a:r>
                      <a:r>
                        <a:rPr lang="zh-CN" sz="1600" kern="0" dirty="0">
                          <a:effectLst/>
                        </a:rPr>
                        <a:t>参加国内外会议；</a:t>
                      </a:r>
                      <a:endParaRPr lang="zh-CN" sz="1600" kern="100" dirty="0">
                        <a:effectLst/>
                      </a:endParaRPr>
                    </a:p>
                    <a:p>
                      <a:pPr algn="ctr">
                        <a:spcAft>
                          <a:spcPts val="0"/>
                        </a:spcAft>
                      </a:pPr>
                      <a:r>
                        <a:rPr lang="en-US" sz="1600" kern="100" dirty="0">
                          <a:effectLst/>
                        </a:rPr>
                        <a:t>2.</a:t>
                      </a:r>
                      <a:r>
                        <a:rPr lang="zh-CN" sz="1600" kern="0" dirty="0">
                          <a:effectLst/>
                        </a:rPr>
                        <a:t>参加各类技术交流、讨论和调研。</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02210083"/>
                  </a:ext>
                </a:extLst>
              </a:tr>
              <a:tr h="538836">
                <a:tc vMerge="1">
                  <a:txBody>
                    <a:bodyPr/>
                    <a:lstStyle/>
                    <a:p>
                      <a:endParaRPr lang="zh-CN" altLang="en-US"/>
                    </a:p>
                  </a:txBody>
                  <a:tcPr/>
                </a:tc>
                <a:tc>
                  <a:txBody>
                    <a:bodyPr/>
                    <a:lstStyle/>
                    <a:p>
                      <a:pPr algn="ctr">
                        <a:spcAft>
                          <a:spcPts val="0"/>
                        </a:spcAft>
                      </a:pPr>
                      <a:r>
                        <a:rPr lang="zh-CN" sz="1600" kern="100">
                          <a:effectLst/>
                        </a:rPr>
                        <a:t>会议费</a:t>
                      </a:r>
                      <a:endParaRPr lang="zh-CN" sz="16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150</a:t>
                      </a:r>
                      <a:endParaRPr lang="zh-CN" sz="16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362515398"/>
                  </a:ext>
                </a:extLst>
              </a:tr>
            </a:tbl>
          </a:graphicData>
        </a:graphic>
      </p:graphicFrame>
    </p:spTree>
    <p:extLst>
      <p:ext uri="{BB962C8B-B14F-4D97-AF65-F5344CB8AC3E}">
        <p14:creationId xmlns:p14="http://schemas.microsoft.com/office/powerpoint/2010/main" val="3770610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CE6D1-BA94-478C-86F4-67CEDC3E0775}"/>
              </a:ext>
            </a:extLst>
          </p:cNvPr>
          <p:cNvSpPr>
            <a:spLocks noGrp="1"/>
          </p:cNvSpPr>
          <p:nvPr>
            <p:ph type="title"/>
          </p:nvPr>
        </p:nvSpPr>
        <p:spPr/>
        <p:txBody>
          <a:bodyPr/>
          <a:lstStyle/>
          <a:p>
            <a:r>
              <a:rPr lang="zh-CN" altLang="en-US" dirty="0"/>
              <a:t>概算说明</a:t>
            </a:r>
          </a:p>
        </p:txBody>
      </p:sp>
      <p:sp>
        <p:nvSpPr>
          <p:cNvPr id="4" name="内容占位符 3">
            <a:extLst>
              <a:ext uri="{FF2B5EF4-FFF2-40B4-BE49-F238E27FC236}">
                <a16:creationId xmlns:a16="http://schemas.microsoft.com/office/drawing/2014/main" id="{F36D5596-B924-4C75-AA8E-BD59AE503660}"/>
              </a:ext>
            </a:extLst>
          </p:cNvPr>
          <p:cNvSpPr>
            <a:spLocks noGrp="1"/>
          </p:cNvSpPr>
          <p:nvPr>
            <p:ph idx="1"/>
          </p:nvPr>
        </p:nvSpPr>
        <p:spPr/>
        <p:txBody>
          <a:bodyPr/>
          <a:lstStyle/>
          <a:p>
            <a:r>
              <a:rPr lang="zh-CN" altLang="en-US" dirty="0"/>
              <a:t>前两年劳务与交流费合计</a:t>
            </a:r>
            <a:r>
              <a:rPr lang="en-US" altLang="zh-CN" dirty="0"/>
              <a:t>760</a:t>
            </a:r>
            <a:r>
              <a:rPr lang="zh-CN" altLang="en-US" dirty="0"/>
              <a:t>万</a:t>
            </a:r>
          </a:p>
          <a:p>
            <a:endParaRPr lang="zh-CN" altLang="en-US" sz="1800" dirty="0"/>
          </a:p>
        </p:txBody>
      </p:sp>
      <p:sp>
        <p:nvSpPr>
          <p:cNvPr id="3" name="灯片编号占位符 2">
            <a:extLst>
              <a:ext uri="{FF2B5EF4-FFF2-40B4-BE49-F238E27FC236}">
                <a16:creationId xmlns:a16="http://schemas.microsoft.com/office/drawing/2014/main" id="{C45A83E6-078D-488D-B4B0-1E69BB74B88C}"/>
              </a:ext>
            </a:extLst>
          </p:cNvPr>
          <p:cNvSpPr>
            <a:spLocks noGrp="1"/>
          </p:cNvSpPr>
          <p:nvPr>
            <p:ph type="sldNum" sz="quarter" idx="12"/>
          </p:nvPr>
        </p:nvSpPr>
        <p:spPr/>
        <p:txBody>
          <a:bodyPr/>
          <a:lstStyle/>
          <a:p>
            <a:fld id="{17F0B86A-3B10-4477-8AC6-12E7D7B5209B}" type="slidenum">
              <a:rPr lang="zh-CN" altLang="en-US" smtClean="0"/>
              <a:t>67</a:t>
            </a:fld>
            <a:endParaRPr lang="zh-CN" altLang="en-US" dirty="0"/>
          </a:p>
        </p:txBody>
      </p:sp>
      <p:graphicFrame>
        <p:nvGraphicFramePr>
          <p:cNvPr id="6" name="表格 5">
            <a:extLst>
              <a:ext uri="{FF2B5EF4-FFF2-40B4-BE49-F238E27FC236}">
                <a16:creationId xmlns:a16="http://schemas.microsoft.com/office/drawing/2014/main" id="{652CDC06-1593-42E3-9EC6-563FE5AB603E}"/>
              </a:ext>
            </a:extLst>
          </p:cNvPr>
          <p:cNvGraphicFramePr>
            <a:graphicFrameLocks noGrp="1"/>
          </p:cNvGraphicFramePr>
          <p:nvPr/>
        </p:nvGraphicFramePr>
        <p:xfrm>
          <a:off x="598024" y="1517350"/>
          <a:ext cx="8135010" cy="4842353"/>
        </p:xfrm>
        <a:graphic>
          <a:graphicData uri="http://schemas.openxmlformats.org/drawingml/2006/table">
            <a:tbl>
              <a:tblPr firstRow="1" firstCol="1" bandRow="1">
                <a:tableStyleId>{7DF18680-E054-41AD-8BC1-D1AEF772440D}</a:tableStyleId>
              </a:tblPr>
              <a:tblGrid>
                <a:gridCol w="561555">
                  <a:extLst>
                    <a:ext uri="{9D8B030D-6E8A-4147-A177-3AD203B41FA5}">
                      <a16:colId xmlns:a16="http://schemas.microsoft.com/office/drawing/2014/main" val="3007040345"/>
                    </a:ext>
                  </a:extLst>
                </a:gridCol>
                <a:gridCol w="2524485">
                  <a:extLst>
                    <a:ext uri="{9D8B030D-6E8A-4147-A177-3AD203B41FA5}">
                      <a16:colId xmlns:a16="http://schemas.microsoft.com/office/drawing/2014/main" val="102333432"/>
                    </a:ext>
                  </a:extLst>
                </a:gridCol>
                <a:gridCol w="1467056">
                  <a:extLst>
                    <a:ext uri="{9D8B030D-6E8A-4147-A177-3AD203B41FA5}">
                      <a16:colId xmlns:a16="http://schemas.microsoft.com/office/drawing/2014/main" val="2027491001"/>
                    </a:ext>
                  </a:extLst>
                </a:gridCol>
                <a:gridCol w="3581914">
                  <a:extLst>
                    <a:ext uri="{9D8B030D-6E8A-4147-A177-3AD203B41FA5}">
                      <a16:colId xmlns:a16="http://schemas.microsoft.com/office/drawing/2014/main" val="363031067"/>
                    </a:ext>
                  </a:extLst>
                </a:gridCol>
              </a:tblGrid>
              <a:tr h="780731">
                <a:tc>
                  <a:txBody>
                    <a:bodyPr/>
                    <a:lstStyle/>
                    <a:p>
                      <a:pPr algn="ctr" fontAlgn="ctr"/>
                      <a:r>
                        <a:rPr lang="zh-CN" altLang="en-US" sz="1600" u="none" strike="noStrike" dirty="0">
                          <a:effectLst/>
                        </a:rPr>
                        <a:t>序号</a:t>
                      </a:r>
                      <a:endParaRPr lang="zh-CN" altLang="en-US" sz="1600" b="1"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sz="1600" u="none" strike="noStrike" kern="1200" dirty="0">
                          <a:effectLst/>
                        </a:rPr>
                        <a:t>科目</a:t>
                      </a:r>
                      <a:endParaRPr lang="zh-CN" sz="1600" b="1" u="none" strike="noStrike" kern="1200" dirty="0">
                        <a:solidFill>
                          <a:schemeClr val="lt1"/>
                        </a:solidFill>
                        <a:effectLst/>
                        <a:latin typeface="+mn-lt"/>
                        <a:ea typeface="+mn-ea"/>
                        <a:cs typeface="+mn-cs"/>
                      </a:endParaRPr>
                    </a:p>
                  </a:txBody>
                  <a:tcPr marL="68580" marR="6858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zh-CN" sz="1600" u="none" strike="noStrike" kern="1200" dirty="0">
                          <a:effectLst/>
                        </a:rPr>
                        <a:t>预算金额</a:t>
                      </a:r>
                      <a:endParaRPr lang="zh-CN" altLang="zh-CN" sz="1600" b="1" u="none" strike="noStrike" kern="1200" dirty="0">
                        <a:solidFill>
                          <a:schemeClr val="lt1"/>
                        </a:solidFill>
                        <a:effectLst/>
                        <a:latin typeface="+mn-lt"/>
                        <a:ea typeface="+mn-ea"/>
                        <a:cs typeface="+mn-cs"/>
                      </a:endParaRPr>
                    </a:p>
                  </a:txBody>
                  <a:tcPr marL="68580" marR="6858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u="none" strike="noStrike" kern="1200" dirty="0">
                          <a:effectLst/>
                        </a:rPr>
                        <a:t>备注</a:t>
                      </a:r>
                      <a:endParaRPr lang="zh-CN" sz="1600" b="1" u="none" strike="noStrike"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val="2364160949"/>
                  </a:ext>
                </a:extLst>
              </a:tr>
              <a:tr h="790306">
                <a:tc>
                  <a:txBody>
                    <a:bodyPr/>
                    <a:lstStyle/>
                    <a:p>
                      <a:pPr algn="ctr" fontAlgn="ctr"/>
                      <a:r>
                        <a:rPr lang="en-US" altLang="zh-CN" sz="1600" u="none" strike="noStrike" dirty="0">
                          <a:effectLst/>
                        </a:rPr>
                        <a:t>1</a:t>
                      </a:r>
                      <a:endParaRPr lang="en-US" altLang="zh-CN" sz="1600" b="0" i="0" u="none" strike="noStrike" dirty="0">
                        <a:solidFill>
                          <a:srgbClr val="000000"/>
                        </a:solidFill>
                        <a:effectLst/>
                        <a:latin typeface="SimSun" panose="02010600030101010101" pitchFamily="2" charset="-122"/>
                        <a:ea typeface="SimSun" panose="02010600030101010101" pitchFamily="2" charset="-122"/>
                      </a:endParaRPr>
                    </a:p>
                  </a:txBody>
                  <a:tcPr marL="6350" marR="6350" marT="6350" marB="0" anchor="ctr"/>
                </a:tc>
                <a:tc>
                  <a:txBody>
                    <a:bodyPr/>
                    <a:lstStyle/>
                    <a:p>
                      <a:pPr algn="ctr">
                        <a:spcAft>
                          <a:spcPts val="0"/>
                        </a:spcAft>
                      </a:pPr>
                      <a:r>
                        <a:rPr lang="zh-CN" sz="1600" kern="100" dirty="0">
                          <a:effectLst/>
                        </a:rPr>
                        <a:t>论文出版、发表等</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altLang="zh-CN" sz="1600" kern="100" dirty="0">
                          <a:effectLst/>
                        </a:rPr>
                        <a:t>1</a:t>
                      </a:r>
                      <a:r>
                        <a:rPr lang="en-US" sz="1600" kern="100" dirty="0">
                          <a:effectLst/>
                        </a:rPr>
                        <a:t>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0" dirty="0">
                          <a:effectLst/>
                        </a:rPr>
                        <a:t>按照</a:t>
                      </a:r>
                      <a:r>
                        <a:rPr lang="en-US" altLang="zh-CN" sz="1600" kern="0" dirty="0">
                          <a:effectLst/>
                        </a:rPr>
                        <a:t>5</a:t>
                      </a:r>
                      <a:r>
                        <a:rPr lang="zh-CN" sz="1600" kern="0" dirty="0">
                          <a:effectLst/>
                        </a:rPr>
                        <a:t>篇左右论文投稿、发表、修改等，每篇</a:t>
                      </a:r>
                      <a:r>
                        <a:rPr lang="en-US" altLang="zh-CN" sz="1600" kern="100" dirty="0">
                          <a:effectLst/>
                        </a:rPr>
                        <a:t>2</a:t>
                      </a:r>
                      <a:r>
                        <a:rPr lang="zh-CN" sz="1600" kern="0" dirty="0">
                          <a:effectLst/>
                        </a:rPr>
                        <a:t>万。</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3017441"/>
                  </a:ext>
                </a:extLst>
              </a:tr>
              <a:tr h="67303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effectLst/>
                        </a:rPr>
                        <a:t>2</a:t>
                      </a:r>
                      <a:endParaRPr lang="en-US" altLang="zh-CN" sz="1600" b="1" i="0" u="none" strike="noStrike" kern="1200" dirty="0">
                        <a:solidFill>
                          <a:schemeClr val="lt1"/>
                        </a:solidFill>
                        <a:effectLst/>
                        <a:latin typeface="+mn-lt"/>
                        <a:ea typeface="+mn-ea"/>
                        <a:cs typeface="+mn-cs"/>
                      </a:endParaRPr>
                    </a:p>
                  </a:txBody>
                  <a:tcPr marL="6350" marR="6350" marT="6350" marB="0" anchor="ctr"/>
                </a:tc>
                <a:tc>
                  <a:txBody>
                    <a:bodyPr/>
                    <a:lstStyle/>
                    <a:p>
                      <a:pPr algn="ctr">
                        <a:spcAft>
                          <a:spcPts val="0"/>
                        </a:spcAft>
                      </a:pPr>
                      <a:r>
                        <a:rPr lang="zh-CN" sz="1600" kern="100" dirty="0">
                          <a:effectLst/>
                        </a:rPr>
                        <a:t>文献、信息费等</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10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文献费用，每年</a:t>
                      </a:r>
                      <a:r>
                        <a:rPr lang="en-US" sz="1600" kern="100" dirty="0">
                          <a:effectLst/>
                        </a:rPr>
                        <a:t>5 </a:t>
                      </a:r>
                      <a:r>
                        <a:rPr lang="zh-CN" sz="1600" kern="0" dirty="0">
                          <a:effectLst/>
                        </a:rPr>
                        <a:t>万。</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1877945"/>
                  </a:ext>
                </a:extLst>
              </a:tr>
              <a:tr h="77948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effectLst/>
                        </a:rPr>
                        <a:t>3</a:t>
                      </a:r>
                      <a:endParaRPr lang="en-US" altLang="zh-CN" sz="1600" b="1" i="0" u="none" strike="noStrike" kern="1200" dirty="0">
                        <a:solidFill>
                          <a:schemeClr val="lt1"/>
                        </a:solidFill>
                        <a:effectLst/>
                        <a:latin typeface="+mn-lt"/>
                        <a:ea typeface="+mn-ea"/>
                        <a:cs typeface="+mn-cs"/>
                      </a:endParaRPr>
                    </a:p>
                  </a:txBody>
                  <a:tcPr marL="6350" marR="6350" marT="6350" marB="0" anchor="ctr"/>
                </a:tc>
                <a:tc>
                  <a:txBody>
                    <a:bodyPr/>
                    <a:lstStyle/>
                    <a:p>
                      <a:pPr algn="ctr">
                        <a:spcAft>
                          <a:spcPts val="0"/>
                        </a:spcAft>
                      </a:pPr>
                      <a:r>
                        <a:rPr lang="zh-CN" sz="1600" kern="100">
                          <a:effectLst/>
                        </a:rPr>
                        <a:t>专利申请和维护</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rPr>
                        <a:t>20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0" dirty="0">
                          <a:effectLst/>
                        </a:rPr>
                        <a:t>每年</a:t>
                      </a:r>
                      <a:r>
                        <a:rPr lang="en-US" sz="1600" kern="100" dirty="0">
                          <a:effectLst/>
                        </a:rPr>
                        <a:t>10 </a:t>
                      </a:r>
                      <a:r>
                        <a:rPr lang="zh-CN" sz="1600" kern="0" dirty="0">
                          <a:effectLst/>
                        </a:rPr>
                        <a:t>万，按照每年</a:t>
                      </a:r>
                      <a:r>
                        <a:rPr lang="en-US" sz="1600" kern="100" dirty="0">
                          <a:effectLst/>
                        </a:rPr>
                        <a:t>10 </a:t>
                      </a:r>
                      <a:r>
                        <a:rPr lang="zh-CN" sz="1600" kern="0" dirty="0">
                          <a:effectLst/>
                        </a:rPr>
                        <a:t>个左右的专利申请和维护，每个预计</a:t>
                      </a:r>
                      <a:r>
                        <a:rPr lang="en-US" sz="1600" kern="100" dirty="0">
                          <a:effectLst/>
                        </a:rPr>
                        <a:t>1</a:t>
                      </a:r>
                      <a:r>
                        <a:rPr lang="zh-CN" sz="1600" kern="0" dirty="0">
                          <a:effectLst/>
                        </a:rPr>
                        <a:t>万。</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46376584"/>
                  </a:ext>
                </a:extLst>
              </a:tr>
              <a:tr h="77948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effectLst/>
                        </a:rPr>
                        <a:t>4</a:t>
                      </a:r>
                      <a:endParaRPr lang="en-US" altLang="zh-CN" sz="1600" b="1" i="0" u="none" strike="noStrike" kern="1200" dirty="0">
                        <a:solidFill>
                          <a:schemeClr val="lt1"/>
                        </a:solidFill>
                        <a:effectLst/>
                        <a:latin typeface="+mn-lt"/>
                        <a:ea typeface="+mn-ea"/>
                        <a:cs typeface="+mn-cs"/>
                      </a:endParaRPr>
                    </a:p>
                  </a:txBody>
                  <a:tcPr marL="6350" marR="6350" marT="6350" marB="0" anchor="ctr"/>
                </a:tc>
                <a:tc>
                  <a:txBody>
                    <a:bodyPr/>
                    <a:lstStyle/>
                    <a:p>
                      <a:pPr algn="ctr">
                        <a:spcAft>
                          <a:spcPts val="0"/>
                        </a:spcAft>
                      </a:pPr>
                      <a:r>
                        <a:rPr lang="zh-CN" sz="1600" kern="100">
                          <a:effectLst/>
                        </a:rPr>
                        <a:t>劳务费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rPr>
                        <a:t>600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altLang="zh-CN" sz="1600" kern="0" dirty="0">
                          <a:effectLst/>
                        </a:rPr>
                        <a:t>每年</a:t>
                      </a:r>
                      <a:r>
                        <a:rPr lang="en-US" altLang="zh-CN" sz="1600" kern="100" dirty="0">
                          <a:effectLst/>
                        </a:rPr>
                        <a:t>300 </a:t>
                      </a:r>
                      <a:r>
                        <a:rPr lang="zh-CN" altLang="zh-CN" sz="1600" kern="0" dirty="0">
                          <a:effectLst/>
                        </a:rPr>
                        <a:t>万，博士生、研究生，临时员工支出，</a:t>
                      </a:r>
                      <a:r>
                        <a:rPr lang="en-US" altLang="zh-CN" sz="1600" kern="100" dirty="0">
                          <a:effectLst/>
                        </a:rPr>
                        <a:t>5 </a:t>
                      </a:r>
                      <a:r>
                        <a:rPr lang="zh-CN" altLang="zh-CN" sz="1600" kern="0" dirty="0">
                          <a:effectLst/>
                        </a:rPr>
                        <a:t>万</a:t>
                      </a:r>
                      <a:r>
                        <a:rPr lang="en-US" altLang="zh-CN" sz="1600" kern="100" dirty="0">
                          <a:effectLst/>
                        </a:rPr>
                        <a:t>/</a:t>
                      </a:r>
                      <a:r>
                        <a:rPr lang="zh-CN" altLang="zh-CN" sz="1600" kern="0" dirty="0">
                          <a:effectLst/>
                        </a:rPr>
                        <a:t>人</a:t>
                      </a:r>
                      <a:r>
                        <a:rPr lang="en-US" altLang="zh-CN" sz="1600" kern="100" dirty="0">
                          <a:effectLst/>
                        </a:rPr>
                        <a:t>/</a:t>
                      </a:r>
                      <a:r>
                        <a:rPr lang="zh-CN" altLang="zh-CN" sz="1600" kern="0" dirty="0">
                          <a:effectLst/>
                        </a:rPr>
                        <a:t>年</a:t>
                      </a:r>
                      <a:r>
                        <a:rPr lang="en-US" altLang="zh-CN" sz="1600" kern="100" dirty="0">
                          <a:effectLst/>
                        </a:rPr>
                        <a:t>×60</a:t>
                      </a:r>
                      <a:r>
                        <a:rPr lang="zh-CN" altLang="zh-CN" sz="1600" kern="0" dirty="0">
                          <a:effectLst/>
                        </a:rPr>
                        <a:t>人。</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24169"/>
                  </a:ext>
                </a:extLst>
              </a:tr>
              <a:tr h="103931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u="none" strike="noStrike" kern="1200" dirty="0">
                          <a:effectLst/>
                        </a:rPr>
                        <a:t>5</a:t>
                      </a:r>
                      <a:endParaRPr lang="en-US" altLang="zh-CN" sz="1600" b="1" i="0" u="none" strike="noStrike" kern="1200" dirty="0">
                        <a:solidFill>
                          <a:schemeClr val="lt1"/>
                        </a:solidFill>
                        <a:effectLst/>
                        <a:latin typeface="+mn-lt"/>
                        <a:ea typeface="+mn-ea"/>
                        <a:cs typeface="+mn-cs"/>
                      </a:endParaRPr>
                    </a:p>
                  </a:txBody>
                  <a:tcPr marL="6350" marR="6350" marT="6350" marB="0" anchor="ctr"/>
                </a:tc>
                <a:tc>
                  <a:txBody>
                    <a:bodyPr/>
                    <a:lstStyle/>
                    <a:p>
                      <a:pPr algn="ctr">
                        <a:spcAft>
                          <a:spcPts val="0"/>
                        </a:spcAft>
                      </a:pPr>
                      <a:r>
                        <a:rPr lang="zh-CN" sz="1600" kern="100">
                          <a:effectLst/>
                        </a:rPr>
                        <a:t>专家咨询费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rPr>
                        <a:t>120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0" dirty="0">
                          <a:effectLst/>
                        </a:rPr>
                        <a:t>每年</a:t>
                      </a:r>
                      <a:r>
                        <a:rPr lang="en-US" sz="1600" kern="100" dirty="0">
                          <a:effectLst/>
                        </a:rPr>
                        <a:t>60 </a:t>
                      </a:r>
                      <a:r>
                        <a:rPr lang="zh-CN" sz="1600" kern="0" dirty="0">
                          <a:effectLst/>
                        </a:rPr>
                        <a:t>万，专家咨询以及短期访问学者等支出，</a:t>
                      </a:r>
                      <a:r>
                        <a:rPr lang="en-US" sz="1600" kern="100" dirty="0">
                          <a:effectLst/>
                        </a:rPr>
                        <a:t>60</a:t>
                      </a:r>
                      <a:r>
                        <a:rPr lang="zh-CN" sz="1600" kern="0" dirty="0">
                          <a:effectLst/>
                        </a:rPr>
                        <a:t>次</a:t>
                      </a:r>
                      <a:r>
                        <a:rPr lang="en-US" sz="1600" kern="100" dirty="0">
                          <a:effectLst/>
                        </a:rPr>
                        <a:t>/</a:t>
                      </a:r>
                      <a:r>
                        <a:rPr lang="zh-CN" sz="1600" kern="0" dirty="0">
                          <a:effectLst/>
                        </a:rPr>
                        <a:t>年，按</a:t>
                      </a:r>
                      <a:r>
                        <a:rPr lang="en-US" sz="1600" kern="100" dirty="0">
                          <a:effectLst/>
                        </a:rPr>
                        <a:t>1</a:t>
                      </a:r>
                      <a:r>
                        <a:rPr lang="zh-CN" sz="1600" kern="0" dirty="0">
                          <a:effectLst/>
                        </a:rPr>
                        <a:t>万</a:t>
                      </a:r>
                      <a:r>
                        <a:rPr lang="en-US" sz="1600" kern="100" dirty="0">
                          <a:effectLst/>
                        </a:rPr>
                        <a:t>/</a:t>
                      </a:r>
                      <a:r>
                        <a:rPr lang="zh-CN" sz="1600" kern="0" dirty="0">
                          <a:effectLst/>
                        </a:rPr>
                        <a:t>人次预算。</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5727116"/>
                  </a:ext>
                </a:extLst>
              </a:tr>
            </a:tbl>
          </a:graphicData>
        </a:graphic>
      </p:graphicFrame>
    </p:spTree>
    <p:extLst>
      <p:ext uri="{BB962C8B-B14F-4D97-AF65-F5344CB8AC3E}">
        <p14:creationId xmlns:p14="http://schemas.microsoft.com/office/powerpoint/2010/main" val="2266799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CE6D1-BA94-478C-86F4-67CEDC3E0775}"/>
              </a:ext>
            </a:extLst>
          </p:cNvPr>
          <p:cNvSpPr>
            <a:spLocks noGrp="1"/>
          </p:cNvSpPr>
          <p:nvPr>
            <p:ph type="title"/>
          </p:nvPr>
        </p:nvSpPr>
        <p:spPr/>
        <p:txBody>
          <a:bodyPr/>
          <a:lstStyle/>
          <a:p>
            <a:r>
              <a:rPr lang="zh-CN" altLang="en-US" dirty="0"/>
              <a:t>概算说明</a:t>
            </a:r>
          </a:p>
        </p:txBody>
      </p:sp>
      <p:sp>
        <p:nvSpPr>
          <p:cNvPr id="4" name="内容占位符 3">
            <a:extLst>
              <a:ext uri="{FF2B5EF4-FFF2-40B4-BE49-F238E27FC236}">
                <a16:creationId xmlns:a16="http://schemas.microsoft.com/office/drawing/2014/main" id="{F36D5596-B924-4C75-AA8E-BD59AE503660}"/>
              </a:ext>
            </a:extLst>
          </p:cNvPr>
          <p:cNvSpPr>
            <a:spLocks noGrp="1"/>
          </p:cNvSpPr>
          <p:nvPr>
            <p:ph idx="1"/>
          </p:nvPr>
        </p:nvSpPr>
        <p:spPr/>
        <p:txBody>
          <a:bodyPr/>
          <a:lstStyle/>
          <a:p>
            <a:r>
              <a:rPr lang="zh-CN" altLang="en-US" dirty="0"/>
              <a:t>前两年实验人员费合计</a:t>
            </a:r>
            <a:r>
              <a:rPr lang="en-US" altLang="zh-CN" dirty="0"/>
              <a:t>3239</a:t>
            </a:r>
            <a:r>
              <a:rPr lang="zh-CN" altLang="en-US" dirty="0"/>
              <a:t>万</a:t>
            </a:r>
          </a:p>
          <a:p>
            <a:endParaRPr lang="zh-CN" altLang="en-US" sz="1800" dirty="0"/>
          </a:p>
        </p:txBody>
      </p:sp>
      <p:sp>
        <p:nvSpPr>
          <p:cNvPr id="3" name="灯片编号占位符 2">
            <a:extLst>
              <a:ext uri="{FF2B5EF4-FFF2-40B4-BE49-F238E27FC236}">
                <a16:creationId xmlns:a16="http://schemas.microsoft.com/office/drawing/2014/main" id="{C45A83E6-078D-488D-B4B0-1E69BB74B88C}"/>
              </a:ext>
            </a:extLst>
          </p:cNvPr>
          <p:cNvSpPr>
            <a:spLocks noGrp="1"/>
          </p:cNvSpPr>
          <p:nvPr>
            <p:ph type="sldNum" sz="quarter" idx="12"/>
          </p:nvPr>
        </p:nvSpPr>
        <p:spPr/>
        <p:txBody>
          <a:bodyPr/>
          <a:lstStyle/>
          <a:p>
            <a:fld id="{17F0B86A-3B10-4477-8AC6-12E7D7B5209B}" type="slidenum">
              <a:rPr lang="zh-CN" altLang="en-US" smtClean="0"/>
              <a:t>68</a:t>
            </a:fld>
            <a:endParaRPr lang="zh-CN" altLang="en-US" dirty="0"/>
          </a:p>
        </p:txBody>
      </p:sp>
      <p:graphicFrame>
        <p:nvGraphicFramePr>
          <p:cNvPr id="6" name="表格 5">
            <a:extLst>
              <a:ext uri="{FF2B5EF4-FFF2-40B4-BE49-F238E27FC236}">
                <a16:creationId xmlns:a16="http://schemas.microsoft.com/office/drawing/2014/main" id="{652CDC06-1593-42E3-9EC6-563FE5AB603E}"/>
              </a:ext>
            </a:extLst>
          </p:cNvPr>
          <p:cNvGraphicFramePr>
            <a:graphicFrameLocks noGrp="1"/>
          </p:cNvGraphicFramePr>
          <p:nvPr/>
        </p:nvGraphicFramePr>
        <p:xfrm>
          <a:off x="351444" y="1495362"/>
          <a:ext cx="8381589" cy="5131944"/>
        </p:xfrm>
        <a:graphic>
          <a:graphicData uri="http://schemas.openxmlformats.org/drawingml/2006/table">
            <a:tbl>
              <a:tblPr firstRow="1" firstCol="1" bandRow="1">
                <a:tableStyleId>{7DF18680-E054-41AD-8BC1-D1AEF772440D}</a:tableStyleId>
              </a:tblPr>
              <a:tblGrid>
                <a:gridCol w="1009996">
                  <a:extLst>
                    <a:ext uri="{9D8B030D-6E8A-4147-A177-3AD203B41FA5}">
                      <a16:colId xmlns:a16="http://schemas.microsoft.com/office/drawing/2014/main" val="102333432"/>
                    </a:ext>
                  </a:extLst>
                </a:gridCol>
                <a:gridCol w="822960">
                  <a:extLst>
                    <a:ext uri="{9D8B030D-6E8A-4147-A177-3AD203B41FA5}">
                      <a16:colId xmlns:a16="http://schemas.microsoft.com/office/drawing/2014/main" val="3482770460"/>
                    </a:ext>
                  </a:extLst>
                </a:gridCol>
                <a:gridCol w="1907627">
                  <a:extLst>
                    <a:ext uri="{9D8B030D-6E8A-4147-A177-3AD203B41FA5}">
                      <a16:colId xmlns:a16="http://schemas.microsoft.com/office/drawing/2014/main" val="1275456552"/>
                    </a:ext>
                  </a:extLst>
                </a:gridCol>
                <a:gridCol w="725902">
                  <a:extLst>
                    <a:ext uri="{9D8B030D-6E8A-4147-A177-3AD203B41FA5}">
                      <a16:colId xmlns:a16="http://schemas.microsoft.com/office/drawing/2014/main" val="3566347686"/>
                    </a:ext>
                  </a:extLst>
                </a:gridCol>
                <a:gridCol w="1610593">
                  <a:extLst>
                    <a:ext uri="{9D8B030D-6E8A-4147-A177-3AD203B41FA5}">
                      <a16:colId xmlns:a16="http://schemas.microsoft.com/office/drawing/2014/main" val="602152528"/>
                    </a:ext>
                  </a:extLst>
                </a:gridCol>
                <a:gridCol w="1190931">
                  <a:extLst>
                    <a:ext uri="{9D8B030D-6E8A-4147-A177-3AD203B41FA5}">
                      <a16:colId xmlns:a16="http://schemas.microsoft.com/office/drawing/2014/main" val="3521032937"/>
                    </a:ext>
                  </a:extLst>
                </a:gridCol>
                <a:gridCol w="1113580">
                  <a:extLst>
                    <a:ext uri="{9D8B030D-6E8A-4147-A177-3AD203B41FA5}">
                      <a16:colId xmlns:a16="http://schemas.microsoft.com/office/drawing/2014/main" val="2027491001"/>
                    </a:ext>
                  </a:extLst>
                </a:gridCol>
              </a:tblGrid>
              <a:tr h="570216">
                <a:tc>
                  <a:txBody>
                    <a:bodyPr/>
                    <a:lstStyle/>
                    <a:p>
                      <a:pPr algn="ctr">
                        <a:spcAft>
                          <a:spcPts val="0"/>
                        </a:spcAft>
                      </a:pPr>
                      <a:r>
                        <a:rPr lang="zh-CN" sz="1600" kern="100" dirty="0">
                          <a:effectLst/>
                        </a:rPr>
                        <a:t>年度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人员类型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规划人数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预算标准</a:t>
                      </a:r>
                    </a:p>
                    <a:p>
                      <a:pPr algn="ctr">
                        <a:spcAft>
                          <a:spcPts val="0"/>
                        </a:spcAft>
                      </a:pPr>
                      <a:r>
                        <a:rPr lang="zh-CN" sz="1600" kern="100" dirty="0">
                          <a:effectLst/>
                        </a:rPr>
                        <a:t>（人</a:t>
                      </a:r>
                      <a:r>
                        <a:rPr lang="en-US" sz="1600" kern="100" dirty="0">
                          <a:effectLst/>
                        </a:rPr>
                        <a:t>/</a:t>
                      </a:r>
                      <a:r>
                        <a:rPr lang="zh-CN" sz="1600" kern="100" dirty="0">
                          <a:effectLst/>
                        </a:rPr>
                        <a:t>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小计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rPr>
                        <a:t>年度预算</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64160949"/>
                  </a:ext>
                </a:extLst>
              </a:tr>
              <a:tr h="570216">
                <a:tc rowSpan="4">
                  <a:txBody>
                    <a:bodyPr/>
                    <a:lstStyle/>
                    <a:p>
                      <a:pPr algn="ctr" fontAlgn="ctr"/>
                      <a:r>
                        <a:rPr lang="zh-CN" altLang="en-US" sz="1600" u="none" strike="noStrike" dirty="0">
                          <a:effectLst/>
                        </a:rPr>
                        <a:t>第一年度</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rowSpan="2">
                  <a:txBody>
                    <a:bodyPr/>
                    <a:lstStyle/>
                    <a:p>
                      <a:pPr algn="ctr" fontAlgn="ctr"/>
                      <a:r>
                        <a:rPr lang="zh-CN" altLang="en-US" sz="1600" u="none" strike="noStrike" dirty="0">
                          <a:effectLst/>
                        </a:rPr>
                        <a:t>非全职</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600" u="none" strike="noStrike">
                          <a:effectLst/>
                        </a:rPr>
                        <a:t>项目负责人</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sz="1600" u="none" strike="noStrike">
                          <a:effectLst/>
                        </a:rPr>
                        <a:t>4.5*3</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a:effectLst/>
                        </a:rPr>
                        <a:t>27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rowSpan="4">
                  <a:txBody>
                    <a:bodyPr/>
                    <a:lstStyle/>
                    <a:p>
                      <a:pPr algn="ctr" fontAlgn="ctr"/>
                      <a:r>
                        <a:rPr lang="en-US" altLang="zh-CN" sz="1600" u="none" strike="noStrike" dirty="0">
                          <a:effectLst/>
                        </a:rPr>
                        <a:t>1227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414896481"/>
                  </a:ext>
                </a:extLst>
              </a:tr>
              <a:tr h="570216">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600" u="none" strike="noStrike">
                          <a:effectLst/>
                        </a:rPr>
                        <a:t>项目核心及骨干人员</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altLang="zh-CN" sz="1600" b="0" i="0" u="none" strike="noStrike" dirty="0">
                          <a:solidFill>
                            <a:schemeClr val="dk1"/>
                          </a:solidFill>
                          <a:effectLst/>
                          <a:latin typeface="+mn-lt"/>
                          <a:ea typeface="+mn-ea"/>
                        </a:rPr>
                        <a:t>10</a:t>
                      </a:r>
                      <a:endParaRPr lang="en-US" sz="1600" b="0" i="0" u="none" strike="noStrike" dirty="0">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sz="1600" u="none" strike="noStrike">
                          <a:effectLst/>
                        </a:rPr>
                        <a:t>3.5*10</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350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vMerge="1">
                  <a:txBody>
                    <a:bodyPr/>
                    <a:lstStyle/>
                    <a:p>
                      <a:endParaRPr lang="zh-CN" altLang="en-US"/>
                    </a:p>
                  </a:txBody>
                  <a:tcPr/>
                </a:tc>
                <a:extLst>
                  <a:ext uri="{0D108BD9-81ED-4DB2-BD59-A6C34878D82A}">
                    <a16:rowId xmlns:a16="http://schemas.microsoft.com/office/drawing/2014/main" val="1853906479"/>
                  </a:ext>
                </a:extLst>
              </a:tr>
              <a:tr h="570216">
                <a:tc vMerge="1">
                  <a:txBody>
                    <a:bodyPr/>
                    <a:lstStyle/>
                    <a:p>
                      <a:endParaRPr lang="zh-CN" altLang="en-US"/>
                    </a:p>
                  </a:txBody>
                  <a:tcPr/>
                </a:tc>
                <a:tc rowSpan="2">
                  <a:txBody>
                    <a:bodyPr/>
                    <a:lstStyle/>
                    <a:p>
                      <a:pPr algn="ctr" fontAlgn="ctr"/>
                      <a:r>
                        <a:rPr lang="zh-CN" altLang="en-US" sz="1600" u="none" strike="noStrike" dirty="0">
                          <a:effectLst/>
                        </a:rPr>
                        <a:t>全职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600" u="none" strike="noStrike">
                          <a:effectLst/>
                        </a:rPr>
                        <a:t>项目骨干人员</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sz="1600" u="none" strike="noStrike">
                          <a:effectLst/>
                        </a:rPr>
                        <a:t>10</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sz="1600" u="none" strike="noStrike">
                          <a:effectLst/>
                        </a:rPr>
                        <a:t>50</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a:effectLst/>
                        </a:rPr>
                        <a:t>500</a:t>
                      </a:r>
                      <a:endParaRPr lang="en-US" altLang="zh-CN"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vMerge="1">
                  <a:txBody>
                    <a:bodyPr/>
                    <a:lstStyle/>
                    <a:p>
                      <a:endParaRPr lang="zh-CN" altLang="en-US"/>
                    </a:p>
                  </a:txBody>
                  <a:tcPr/>
                </a:tc>
                <a:extLst>
                  <a:ext uri="{0D108BD9-81ED-4DB2-BD59-A6C34878D82A}">
                    <a16:rowId xmlns:a16="http://schemas.microsoft.com/office/drawing/2014/main" val="3238967387"/>
                  </a:ext>
                </a:extLst>
              </a:tr>
              <a:tr h="570216">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600" u="none" strike="noStrike">
                          <a:effectLst/>
                        </a:rPr>
                        <a:t>普通研究人员</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sz="1600" u="none" strike="noStrike">
                          <a:effectLst/>
                        </a:rPr>
                        <a:t>10</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sz="1600" u="none" strike="noStrike">
                          <a:effectLst/>
                        </a:rPr>
                        <a:t>35</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350</a:t>
                      </a:r>
                      <a:endParaRPr lang="en-US" altLang="zh-CN" sz="1600" b="0" i="0" u="none" strike="noStrike" dirty="0">
                        <a:solidFill>
                          <a:srgbClr val="000000"/>
                        </a:solidFill>
                        <a:effectLst/>
                        <a:latin typeface="Calibri" panose="020F0502020204030204" pitchFamily="34" charset="0"/>
                        <a:ea typeface="等线" panose="02010600030101010101" pitchFamily="2" charset="-122"/>
                      </a:endParaRPr>
                    </a:p>
                  </a:txBody>
                  <a:tcPr marL="6350" marR="6350" marT="6350" marB="0" anchor="ctr"/>
                </a:tc>
                <a:tc vMerge="1">
                  <a:txBody>
                    <a:bodyPr/>
                    <a:lstStyle/>
                    <a:p>
                      <a:endParaRPr lang="zh-CN" altLang="en-US"/>
                    </a:p>
                  </a:txBody>
                  <a:tcPr/>
                </a:tc>
                <a:extLst>
                  <a:ext uri="{0D108BD9-81ED-4DB2-BD59-A6C34878D82A}">
                    <a16:rowId xmlns:a16="http://schemas.microsoft.com/office/drawing/2014/main" val="3639371582"/>
                  </a:ext>
                </a:extLst>
              </a:tr>
              <a:tr h="570216">
                <a:tc rowSpan="4">
                  <a:txBody>
                    <a:bodyPr/>
                    <a:lstStyle/>
                    <a:p>
                      <a:pPr algn="ctr" fontAlgn="ctr"/>
                      <a:r>
                        <a:rPr lang="zh-CN" altLang="en-US" sz="1600" u="none" strike="noStrike">
                          <a:effectLst/>
                        </a:rPr>
                        <a:t>第二年度</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rowSpan="2">
                  <a:txBody>
                    <a:bodyPr/>
                    <a:lstStyle/>
                    <a:p>
                      <a:pPr algn="ctr" fontAlgn="ctr"/>
                      <a:r>
                        <a:rPr lang="zh-CN" altLang="en-US" sz="1600" u="none" strike="noStrike" dirty="0">
                          <a:effectLst/>
                        </a:rPr>
                        <a:t>非全职</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600" u="none" strike="noStrike">
                          <a:effectLst/>
                        </a:rPr>
                        <a:t>项目负责人</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sz="1600" u="none" strike="noStrike">
                          <a:effectLst/>
                        </a:rPr>
                        <a:t>4.5*3</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a:effectLst/>
                        </a:rPr>
                        <a:t>27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rowSpan="4">
                  <a:txBody>
                    <a:bodyPr/>
                    <a:lstStyle/>
                    <a:p>
                      <a:pPr algn="ctr" fontAlgn="ctr"/>
                      <a:r>
                        <a:rPr lang="en-US" altLang="zh-CN" sz="1600" u="none" strike="noStrike" dirty="0">
                          <a:effectLst/>
                        </a:rPr>
                        <a:t>2012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562220906"/>
                  </a:ext>
                </a:extLst>
              </a:tr>
              <a:tr h="570216">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600" u="none" strike="noStrike">
                          <a:effectLst/>
                        </a:rPr>
                        <a:t>项目核心及骨干人员</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altLang="zh-CN" sz="1600" b="0" i="0" u="none" strike="noStrike" dirty="0">
                          <a:solidFill>
                            <a:schemeClr val="dk1"/>
                          </a:solidFill>
                          <a:effectLst/>
                          <a:latin typeface="+mn-lt"/>
                          <a:ea typeface="+mn-ea"/>
                        </a:rPr>
                        <a:t>15</a:t>
                      </a:r>
                      <a:endParaRPr lang="en-US" sz="1600" b="0" i="0" u="none" strike="noStrike" dirty="0">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sz="1600" u="none" strike="noStrike">
                          <a:effectLst/>
                        </a:rPr>
                        <a:t>3.5*10</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525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vMerge="1">
                  <a:txBody>
                    <a:bodyPr/>
                    <a:lstStyle/>
                    <a:p>
                      <a:endParaRPr lang="zh-CN" altLang="en-US"/>
                    </a:p>
                  </a:txBody>
                  <a:tcPr/>
                </a:tc>
                <a:extLst>
                  <a:ext uri="{0D108BD9-81ED-4DB2-BD59-A6C34878D82A}">
                    <a16:rowId xmlns:a16="http://schemas.microsoft.com/office/drawing/2014/main" val="3919529145"/>
                  </a:ext>
                </a:extLst>
              </a:tr>
              <a:tr h="570216">
                <a:tc vMerge="1">
                  <a:txBody>
                    <a:bodyPr/>
                    <a:lstStyle/>
                    <a:p>
                      <a:endParaRPr lang="zh-CN" altLang="en-US"/>
                    </a:p>
                  </a:txBody>
                  <a:tcPr/>
                </a:tc>
                <a:tc rowSpan="2">
                  <a:txBody>
                    <a:bodyPr/>
                    <a:lstStyle/>
                    <a:p>
                      <a:pPr algn="ctr" fontAlgn="ctr"/>
                      <a:r>
                        <a:rPr lang="zh-CN" altLang="en-US" sz="1600" u="none" strike="noStrike" dirty="0">
                          <a:effectLst/>
                        </a:rPr>
                        <a:t>全职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zh-CN" altLang="en-US" sz="1600" u="none" strike="noStrike">
                          <a:effectLst/>
                        </a:rPr>
                        <a:t>项目骨干人员</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sz="1600" u="none" strike="noStrike">
                          <a:effectLst/>
                        </a:rPr>
                        <a:t>18</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sz="1600" u="none" strike="noStrike">
                          <a:effectLst/>
                        </a:rPr>
                        <a:t>50</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a:effectLst/>
                        </a:rPr>
                        <a:t>900</a:t>
                      </a:r>
                      <a:endParaRPr lang="en-US" altLang="zh-CN"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vMerge="1">
                  <a:txBody>
                    <a:bodyPr/>
                    <a:lstStyle/>
                    <a:p>
                      <a:endParaRPr lang="zh-CN" altLang="en-US"/>
                    </a:p>
                  </a:txBody>
                  <a:tcPr/>
                </a:tc>
                <a:extLst>
                  <a:ext uri="{0D108BD9-81ED-4DB2-BD59-A6C34878D82A}">
                    <a16:rowId xmlns:a16="http://schemas.microsoft.com/office/drawing/2014/main" val="2857124392"/>
                  </a:ext>
                </a:extLst>
              </a:tr>
              <a:tr h="570216">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600" u="none" strike="noStrike">
                          <a:effectLst/>
                        </a:rPr>
                        <a:t>普通研究人员</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ctr" fontAlgn="ctr"/>
                      <a:r>
                        <a:rPr lang="en-US" sz="1600" u="none" strike="noStrike">
                          <a:effectLst/>
                        </a:rPr>
                        <a:t>16</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sz="1600" u="none" strike="noStrike">
                          <a:effectLst/>
                        </a:rPr>
                        <a:t>35</a:t>
                      </a:r>
                      <a:endParaRPr lang="en-US" sz="1600" b="0" i="0" u="none" strike="noStrike">
                        <a:solidFill>
                          <a:srgbClr val="000000"/>
                        </a:solidFill>
                        <a:effectLst/>
                        <a:latin typeface="Calibri" panose="020F0502020204030204" pitchFamily="34" charset="0"/>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560</a:t>
                      </a:r>
                      <a:endParaRPr lang="en-US" altLang="zh-CN" sz="1600" b="0" i="0" u="none" strike="noStrike" dirty="0">
                        <a:solidFill>
                          <a:srgbClr val="000000"/>
                        </a:solidFill>
                        <a:effectLst/>
                        <a:latin typeface="Calibri" panose="020F0502020204030204" pitchFamily="34" charset="0"/>
                        <a:ea typeface="等线" panose="02010600030101010101" pitchFamily="2" charset="-122"/>
                      </a:endParaRPr>
                    </a:p>
                  </a:txBody>
                  <a:tcPr marL="6350" marR="6350" marT="6350" marB="0" anchor="ctr"/>
                </a:tc>
                <a:tc vMerge="1">
                  <a:txBody>
                    <a:bodyPr/>
                    <a:lstStyle/>
                    <a:p>
                      <a:endParaRPr lang="zh-CN" altLang="en-US"/>
                    </a:p>
                  </a:txBody>
                  <a:tcPr/>
                </a:tc>
                <a:extLst>
                  <a:ext uri="{0D108BD9-81ED-4DB2-BD59-A6C34878D82A}">
                    <a16:rowId xmlns:a16="http://schemas.microsoft.com/office/drawing/2014/main" val="1165084045"/>
                  </a:ext>
                </a:extLst>
              </a:tr>
            </a:tbl>
          </a:graphicData>
        </a:graphic>
      </p:graphicFrame>
    </p:spTree>
    <p:extLst>
      <p:ext uri="{BB962C8B-B14F-4D97-AF65-F5344CB8AC3E}">
        <p14:creationId xmlns:p14="http://schemas.microsoft.com/office/powerpoint/2010/main" val="37750522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1EB43F4-596D-4912-93EE-88A7BD944576}"/>
              </a:ext>
            </a:extLst>
          </p:cNvPr>
          <p:cNvSpPr txBox="1"/>
          <p:nvPr/>
        </p:nvSpPr>
        <p:spPr>
          <a:xfrm>
            <a:off x="2568321" y="2828835"/>
            <a:ext cx="4678532" cy="1200329"/>
          </a:xfrm>
          <a:prstGeom prst="rect">
            <a:avLst/>
          </a:prstGeom>
          <a:noFill/>
        </p:spPr>
        <p:txBody>
          <a:bodyPr wrap="square" rtlCol="0">
            <a:spAutoFit/>
          </a:bodyPr>
          <a:lstStyle/>
          <a:p>
            <a:pPr algn="ctr"/>
            <a:r>
              <a:rPr lang="zh-CN" altLang="en-US" sz="7200" dirty="0">
                <a:solidFill>
                  <a:srgbClr val="C00000"/>
                </a:solidFill>
              </a:rPr>
              <a:t>谢 谢！</a:t>
            </a:r>
          </a:p>
        </p:txBody>
      </p:sp>
      <p:sp>
        <p:nvSpPr>
          <p:cNvPr id="5" name="灯片编号占位符 4">
            <a:extLst>
              <a:ext uri="{FF2B5EF4-FFF2-40B4-BE49-F238E27FC236}">
                <a16:creationId xmlns:a16="http://schemas.microsoft.com/office/drawing/2014/main" id="{FE85BBAC-9519-4EAE-8D10-EB29156DD84C}"/>
              </a:ext>
            </a:extLst>
          </p:cNvPr>
          <p:cNvSpPr>
            <a:spLocks noGrp="1"/>
          </p:cNvSpPr>
          <p:nvPr>
            <p:ph type="sldNum" sz="quarter" idx="12"/>
          </p:nvPr>
        </p:nvSpPr>
        <p:spPr/>
        <p:txBody>
          <a:bodyPr/>
          <a:lstStyle/>
          <a:p>
            <a:fld id="{17F0B86A-3B10-4477-8AC6-12E7D7B5209B}" type="slidenum">
              <a:rPr lang="zh-CN" altLang="en-US" smtClean="0"/>
              <a:t>69</a:t>
            </a:fld>
            <a:endParaRPr lang="zh-CN" altLang="en-US"/>
          </a:p>
        </p:txBody>
      </p:sp>
    </p:spTree>
    <p:extLst>
      <p:ext uri="{BB962C8B-B14F-4D97-AF65-F5344CB8AC3E}">
        <p14:creationId xmlns:p14="http://schemas.microsoft.com/office/powerpoint/2010/main" val="290668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2EAF5-6292-4FB0-BA3E-AC244119BF67}"/>
              </a:ext>
            </a:extLst>
          </p:cNvPr>
          <p:cNvSpPr>
            <a:spLocks noGrp="1"/>
          </p:cNvSpPr>
          <p:nvPr>
            <p:ph type="title"/>
          </p:nvPr>
        </p:nvSpPr>
        <p:spPr/>
        <p:txBody>
          <a:bodyPr/>
          <a:lstStyle/>
          <a:p>
            <a:r>
              <a:rPr lang="zh-CN" altLang="en-US" dirty="0"/>
              <a:t>问题与挑战</a:t>
            </a:r>
          </a:p>
        </p:txBody>
      </p:sp>
      <p:sp>
        <p:nvSpPr>
          <p:cNvPr id="3" name="内容占位符 2">
            <a:extLst>
              <a:ext uri="{FF2B5EF4-FFF2-40B4-BE49-F238E27FC236}">
                <a16:creationId xmlns:a16="http://schemas.microsoft.com/office/drawing/2014/main" id="{F44173A8-A423-4056-B375-07017C7E6B9C}"/>
              </a:ext>
            </a:extLst>
          </p:cNvPr>
          <p:cNvSpPr>
            <a:spLocks noGrp="1"/>
          </p:cNvSpPr>
          <p:nvPr>
            <p:ph idx="1"/>
          </p:nvPr>
        </p:nvSpPr>
        <p:spPr>
          <a:xfrm>
            <a:off x="134224" y="2389106"/>
            <a:ext cx="8883941" cy="3981124"/>
          </a:xfrm>
        </p:spPr>
        <p:txBody>
          <a:bodyPr/>
          <a:lstStyle/>
          <a:p>
            <a:r>
              <a:rPr lang="zh-CN" altLang="en-US" dirty="0"/>
              <a:t>人工智能计算本质上是</a:t>
            </a:r>
            <a:r>
              <a:rPr lang="zh-CN" altLang="en-US" dirty="0">
                <a:solidFill>
                  <a:srgbClr val="C00000"/>
                </a:solidFill>
              </a:rPr>
              <a:t>计算密集型</a:t>
            </a:r>
            <a:r>
              <a:rPr lang="en-US" altLang="zh-CN" dirty="0">
                <a:solidFill>
                  <a:srgbClr val="C00000"/>
                </a:solidFill>
              </a:rPr>
              <a:t>+</a:t>
            </a:r>
            <a:r>
              <a:rPr lang="zh-CN" altLang="en-US" dirty="0">
                <a:solidFill>
                  <a:srgbClr val="C00000"/>
                </a:solidFill>
              </a:rPr>
              <a:t>数据密集型问题</a:t>
            </a:r>
            <a:r>
              <a:rPr lang="zh-CN" altLang="en-US" dirty="0"/>
              <a:t>，计算和存储之间、不同计算节点之间的“</a:t>
            </a:r>
            <a:r>
              <a:rPr lang="en-US" altLang="zh-CN" dirty="0">
                <a:solidFill>
                  <a:srgbClr val="C00000"/>
                </a:solidFill>
              </a:rPr>
              <a:t>I/O</a:t>
            </a:r>
            <a:r>
              <a:rPr lang="zh-CN" altLang="en-US" dirty="0">
                <a:solidFill>
                  <a:srgbClr val="C00000"/>
                </a:solidFill>
              </a:rPr>
              <a:t>墙</a:t>
            </a:r>
            <a:r>
              <a:rPr lang="zh-CN" altLang="en-US" dirty="0"/>
              <a:t>”瓶颈问题尤为突出</a:t>
            </a:r>
            <a:endParaRPr lang="en-US" altLang="zh-CN" dirty="0"/>
          </a:p>
        </p:txBody>
      </p:sp>
      <p:sp>
        <p:nvSpPr>
          <p:cNvPr id="4" name="灯片编号占位符 3">
            <a:extLst>
              <a:ext uri="{FF2B5EF4-FFF2-40B4-BE49-F238E27FC236}">
                <a16:creationId xmlns:a16="http://schemas.microsoft.com/office/drawing/2014/main" id="{81AC69A1-ACAA-4924-974A-91319CB13F2B}"/>
              </a:ext>
            </a:extLst>
          </p:cNvPr>
          <p:cNvSpPr>
            <a:spLocks noGrp="1"/>
          </p:cNvSpPr>
          <p:nvPr>
            <p:ph type="sldNum" sz="quarter" idx="12"/>
          </p:nvPr>
        </p:nvSpPr>
        <p:spPr/>
        <p:txBody>
          <a:bodyPr/>
          <a:lstStyle/>
          <a:p>
            <a:fld id="{17F0B86A-3B10-4477-8AC6-12E7D7B5209B}" type="slidenum">
              <a:rPr lang="zh-CN" altLang="en-US" smtClean="0"/>
              <a:t>7</a:t>
            </a:fld>
            <a:endParaRPr lang="zh-CN" altLang="en-US"/>
          </a:p>
        </p:txBody>
      </p:sp>
      <p:sp>
        <p:nvSpPr>
          <p:cNvPr id="5" name="矩形 4">
            <a:extLst>
              <a:ext uri="{FF2B5EF4-FFF2-40B4-BE49-F238E27FC236}">
                <a16:creationId xmlns:a16="http://schemas.microsoft.com/office/drawing/2014/main" id="{1E6AE119-E650-4E3D-A8A5-E3813C6B8695}"/>
              </a:ext>
            </a:extLst>
          </p:cNvPr>
          <p:cNvSpPr/>
          <p:nvPr/>
        </p:nvSpPr>
        <p:spPr>
          <a:xfrm>
            <a:off x="325582" y="970442"/>
            <a:ext cx="8492836" cy="1000980"/>
          </a:xfrm>
          <a:prstGeom prst="rect">
            <a:avLst/>
          </a:prstGeom>
          <a:ln>
            <a:solidFill>
              <a:schemeClr val="tx1"/>
            </a:solidFill>
          </a:ln>
        </p:spPr>
        <p:txBody>
          <a:bodyPr wrap="square">
            <a:spAutoFit/>
          </a:bodyPr>
          <a:lstStyle/>
          <a:p>
            <a:pPr>
              <a:lnSpc>
                <a:spcPct val="130000"/>
              </a:lnSpc>
              <a:tabLst>
                <a:tab pos="11483975" algn="r"/>
              </a:tabLst>
            </a:pPr>
            <a:r>
              <a:rPr lang="zh-CN" altLang="en-US" sz="2400" dirty="0">
                <a:solidFill>
                  <a:srgbClr val="002060"/>
                </a:solidFill>
              </a:rPr>
              <a:t>阿姆达尔“平衡”定律：</a:t>
            </a:r>
            <a:endParaRPr lang="en-US" altLang="zh-CN" sz="2400" dirty="0">
              <a:solidFill>
                <a:srgbClr val="002060"/>
              </a:solidFill>
            </a:endParaRPr>
          </a:p>
          <a:p>
            <a:pPr algn="ctr">
              <a:lnSpc>
                <a:spcPct val="130000"/>
              </a:lnSpc>
              <a:tabLst>
                <a:tab pos="11483975" algn="r"/>
              </a:tabLst>
            </a:pPr>
            <a:r>
              <a:rPr lang="zh-CN" altLang="en-US" sz="2400" dirty="0">
                <a:solidFill>
                  <a:srgbClr val="C00000"/>
                </a:solidFill>
              </a:rPr>
              <a:t>任何计算机性能取决于它最慢的组件</a:t>
            </a:r>
            <a:endParaRPr lang="en-US" altLang="zh-CN" sz="2400" dirty="0">
              <a:solidFill>
                <a:srgbClr val="C00000"/>
              </a:solidFill>
            </a:endParaRPr>
          </a:p>
        </p:txBody>
      </p:sp>
      <p:pic>
        <p:nvPicPr>
          <p:cNvPr id="6" name="图片 5">
            <a:extLst>
              <a:ext uri="{FF2B5EF4-FFF2-40B4-BE49-F238E27FC236}">
                <a16:creationId xmlns:a16="http://schemas.microsoft.com/office/drawing/2014/main" id="{E121A196-370C-4B7E-91D5-D89112282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67581" y="4197153"/>
            <a:ext cx="5134855" cy="1729890"/>
          </a:xfrm>
          <a:prstGeom prst="rect">
            <a:avLst/>
          </a:prstGeom>
        </p:spPr>
      </p:pic>
      <p:pic>
        <p:nvPicPr>
          <p:cNvPr id="7" name="图片 6">
            <a:extLst>
              <a:ext uri="{FF2B5EF4-FFF2-40B4-BE49-F238E27FC236}">
                <a16:creationId xmlns:a16="http://schemas.microsoft.com/office/drawing/2014/main" id="{41BB0441-2C4F-4DBA-B25D-F16E004C7A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272" y="3797284"/>
            <a:ext cx="3883310" cy="2490122"/>
          </a:xfrm>
          <a:prstGeom prst="rect">
            <a:avLst/>
          </a:prstGeom>
        </p:spPr>
      </p:pic>
    </p:spTree>
    <p:extLst>
      <p:ext uri="{BB962C8B-B14F-4D97-AF65-F5344CB8AC3E}">
        <p14:creationId xmlns:p14="http://schemas.microsoft.com/office/powerpoint/2010/main" val="347502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DB40B-E000-4C8F-9B9B-3FE78027C9C9}"/>
              </a:ext>
            </a:extLst>
          </p:cNvPr>
          <p:cNvSpPr>
            <a:spLocks noGrp="1"/>
          </p:cNvSpPr>
          <p:nvPr>
            <p:ph type="title"/>
          </p:nvPr>
        </p:nvSpPr>
        <p:spPr/>
        <p:txBody>
          <a:bodyPr/>
          <a:lstStyle/>
          <a:p>
            <a:r>
              <a:rPr lang="zh-CN" altLang="en-US" dirty="0"/>
              <a:t>问题与挑战</a:t>
            </a:r>
          </a:p>
        </p:txBody>
      </p:sp>
      <p:sp>
        <p:nvSpPr>
          <p:cNvPr id="3" name="内容占位符 2">
            <a:extLst>
              <a:ext uri="{FF2B5EF4-FFF2-40B4-BE49-F238E27FC236}">
                <a16:creationId xmlns:a16="http://schemas.microsoft.com/office/drawing/2014/main" id="{EEC8BB6D-51CE-4E13-AF2F-73D1CB03FB72}"/>
              </a:ext>
            </a:extLst>
          </p:cNvPr>
          <p:cNvSpPr>
            <a:spLocks noGrp="1"/>
          </p:cNvSpPr>
          <p:nvPr>
            <p:ph idx="1"/>
          </p:nvPr>
        </p:nvSpPr>
        <p:spPr/>
        <p:txBody>
          <a:bodyPr/>
          <a:lstStyle/>
          <a:p>
            <a:r>
              <a:rPr lang="zh-CN" altLang="en-US" dirty="0"/>
              <a:t>现有方案均无法很好的解决上述算力瓶颈和</a:t>
            </a:r>
            <a:r>
              <a:rPr lang="en-US" altLang="zh-CN" dirty="0"/>
              <a:t>I/O</a:t>
            </a:r>
            <a:r>
              <a:rPr lang="zh-CN" altLang="en-US" dirty="0"/>
              <a:t>墙问题</a:t>
            </a:r>
          </a:p>
        </p:txBody>
      </p:sp>
      <p:sp>
        <p:nvSpPr>
          <p:cNvPr id="4" name="灯片编号占位符 3">
            <a:extLst>
              <a:ext uri="{FF2B5EF4-FFF2-40B4-BE49-F238E27FC236}">
                <a16:creationId xmlns:a16="http://schemas.microsoft.com/office/drawing/2014/main" id="{9EB0F3B9-7281-497B-B627-894964F543C7}"/>
              </a:ext>
            </a:extLst>
          </p:cNvPr>
          <p:cNvSpPr>
            <a:spLocks noGrp="1"/>
          </p:cNvSpPr>
          <p:nvPr>
            <p:ph type="sldNum" sz="quarter" idx="12"/>
          </p:nvPr>
        </p:nvSpPr>
        <p:spPr/>
        <p:txBody>
          <a:bodyPr/>
          <a:lstStyle/>
          <a:p>
            <a:fld id="{17F0B86A-3B10-4477-8AC6-12E7D7B5209B}" type="slidenum">
              <a:rPr lang="zh-CN" altLang="en-US" smtClean="0"/>
              <a:t>8</a:t>
            </a:fld>
            <a:endParaRPr lang="zh-CN" altLang="en-US"/>
          </a:p>
        </p:txBody>
      </p:sp>
      <p:sp>
        <p:nvSpPr>
          <p:cNvPr id="5" name="文本框 5">
            <a:extLst>
              <a:ext uri="{FF2B5EF4-FFF2-40B4-BE49-F238E27FC236}">
                <a16:creationId xmlns:a16="http://schemas.microsoft.com/office/drawing/2014/main" id="{D6D85F46-935A-4685-9A4E-1CCFD30A5BDF}"/>
              </a:ext>
            </a:extLst>
          </p:cNvPr>
          <p:cNvSpPr txBox="1"/>
          <p:nvPr/>
        </p:nvSpPr>
        <p:spPr>
          <a:xfrm>
            <a:off x="180895" y="3977601"/>
            <a:ext cx="2659225" cy="2408352"/>
          </a:xfrm>
          <a:prstGeom prst="rect">
            <a:avLst/>
          </a:prstGeom>
          <a:noFill/>
        </p:spPr>
        <p:txBody>
          <a:bodyPr wrap="square" rtlCol="0">
            <a:spAutoFit/>
          </a:bodyPr>
          <a:lstStyle/>
          <a:p>
            <a:pPr algn="ctr"/>
            <a:r>
              <a:rPr lang="en-US" altLang="zh-CN" sz="2000" dirty="0">
                <a:solidFill>
                  <a:srgbClr val="002060"/>
                </a:solidFill>
              </a:rPr>
              <a:t>GPU</a:t>
            </a:r>
            <a:r>
              <a:rPr lang="zh-CN" altLang="en-US" sz="2000" dirty="0">
                <a:solidFill>
                  <a:srgbClr val="002060"/>
                </a:solidFill>
              </a:rPr>
              <a:t>集群</a:t>
            </a:r>
            <a:endParaRPr lang="en-US" altLang="zh-CN" sz="2000" dirty="0">
              <a:solidFill>
                <a:srgbClr val="002060"/>
              </a:solidFill>
            </a:endParaRPr>
          </a:p>
          <a:p>
            <a:pPr algn="ctr"/>
            <a:endParaRPr lang="en-US" altLang="zh-CN" sz="1050" dirty="0">
              <a:solidFill>
                <a:srgbClr val="002060"/>
              </a:solidFill>
            </a:endParaRPr>
          </a:p>
          <a:p>
            <a:pPr marL="285750" indent="-285750">
              <a:buFont typeface="Arial" panose="020B0604020202020204" pitchFamily="34" charset="0"/>
              <a:buChar char="•"/>
            </a:pPr>
            <a:r>
              <a:rPr lang="zh-CN" altLang="en-US" sz="2000" dirty="0">
                <a:solidFill>
                  <a:srgbClr val="C00000"/>
                </a:solidFill>
              </a:rPr>
              <a:t>具有一定算力，但性价比低</a:t>
            </a:r>
            <a:r>
              <a:rPr lang="zh-CN" altLang="en-US" sz="2000" dirty="0">
                <a:solidFill>
                  <a:srgbClr val="002060"/>
                </a:solidFill>
              </a:rPr>
              <a:t>，适合一般计算密集型应用</a:t>
            </a:r>
            <a:endParaRPr lang="en-US" altLang="zh-CN" sz="2000" dirty="0">
              <a:solidFill>
                <a:srgbClr val="C00000"/>
              </a:solidFill>
            </a:endParaRPr>
          </a:p>
          <a:p>
            <a:pPr marL="285750" indent="-285750">
              <a:buFont typeface="Arial" panose="020B0604020202020204" pitchFamily="34" charset="0"/>
              <a:buChar char="•"/>
            </a:pPr>
            <a:r>
              <a:rPr lang="zh-CN" altLang="en-US" sz="2000" dirty="0">
                <a:solidFill>
                  <a:srgbClr val="C00000"/>
                </a:solidFill>
              </a:rPr>
              <a:t>存储</a:t>
            </a:r>
            <a:r>
              <a:rPr lang="zh-CN" altLang="en-US" sz="2000" dirty="0">
                <a:solidFill>
                  <a:srgbClr val="002060"/>
                </a:solidFill>
              </a:rPr>
              <a:t>可能成为瓶颈，</a:t>
            </a:r>
            <a:r>
              <a:rPr lang="zh-CN" altLang="en-US" sz="2000" dirty="0">
                <a:solidFill>
                  <a:srgbClr val="C00000"/>
                </a:solidFill>
              </a:rPr>
              <a:t>不适合数据密集型应用</a:t>
            </a:r>
          </a:p>
        </p:txBody>
      </p:sp>
      <p:pic>
        <p:nvPicPr>
          <p:cNvPr id="6" name="Picture 1">
            <a:extLst>
              <a:ext uri="{FF2B5EF4-FFF2-40B4-BE49-F238E27FC236}">
                <a16:creationId xmlns:a16="http://schemas.microsoft.com/office/drawing/2014/main" id="{617DEA91-471B-42B3-9222-57840A9F85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055" y="1793638"/>
            <a:ext cx="2659225" cy="1829386"/>
          </a:xfrm>
          <a:prstGeom prst="rect">
            <a:avLst/>
          </a:prstGeom>
        </p:spPr>
      </p:pic>
      <p:sp>
        <p:nvSpPr>
          <p:cNvPr id="7" name="文本框 5">
            <a:extLst>
              <a:ext uri="{FF2B5EF4-FFF2-40B4-BE49-F238E27FC236}">
                <a16:creationId xmlns:a16="http://schemas.microsoft.com/office/drawing/2014/main" id="{4708A212-2A5F-40B3-94AA-18FACCE0F463}"/>
              </a:ext>
            </a:extLst>
          </p:cNvPr>
          <p:cNvSpPr txBox="1"/>
          <p:nvPr/>
        </p:nvSpPr>
        <p:spPr>
          <a:xfrm>
            <a:off x="3189840" y="3977211"/>
            <a:ext cx="2417452" cy="2716128"/>
          </a:xfrm>
          <a:prstGeom prst="rect">
            <a:avLst/>
          </a:prstGeom>
          <a:noFill/>
        </p:spPr>
        <p:txBody>
          <a:bodyPr wrap="square" rtlCol="0">
            <a:spAutoFit/>
          </a:bodyPr>
          <a:lstStyle/>
          <a:p>
            <a:pPr algn="ctr"/>
            <a:r>
              <a:rPr lang="zh-CN" altLang="en-US" sz="2000" dirty="0">
                <a:solidFill>
                  <a:srgbClr val="002060"/>
                </a:solidFill>
              </a:rPr>
              <a:t>超级计算机</a:t>
            </a:r>
            <a:endParaRPr lang="en-US" altLang="zh-CN" sz="2000" dirty="0">
              <a:solidFill>
                <a:srgbClr val="002060"/>
              </a:solidFill>
            </a:endParaRPr>
          </a:p>
          <a:p>
            <a:pPr algn="ctr"/>
            <a:endParaRPr lang="en-US" altLang="zh-CN" sz="1050" dirty="0">
              <a:solidFill>
                <a:srgbClr val="002060"/>
              </a:solidFill>
            </a:endParaRPr>
          </a:p>
          <a:p>
            <a:pPr marL="285750" indent="-285750">
              <a:buFont typeface="Arial" panose="020B0604020202020204" pitchFamily="34" charset="0"/>
              <a:buChar char="•"/>
            </a:pPr>
            <a:r>
              <a:rPr lang="zh-CN" altLang="en-US" sz="2000" dirty="0">
                <a:solidFill>
                  <a:srgbClr val="002060"/>
                </a:solidFill>
              </a:rPr>
              <a:t>强大算力，适合计算密集型应用</a:t>
            </a:r>
            <a:endParaRPr lang="en-US" altLang="zh-CN" sz="2000" dirty="0">
              <a:solidFill>
                <a:srgbClr val="002060"/>
              </a:solidFill>
            </a:endParaRPr>
          </a:p>
          <a:p>
            <a:pPr marL="285750" indent="-285750">
              <a:buFont typeface="Arial" panose="020B0604020202020204" pitchFamily="34" charset="0"/>
              <a:buChar char="•"/>
            </a:pPr>
            <a:r>
              <a:rPr lang="zh-CN" altLang="en-US" sz="2000" dirty="0">
                <a:solidFill>
                  <a:srgbClr val="C00000"/>
                </a:solidFill>
              </a:rPr>
              <a:t>没有完全解决“</a:t>
            </a:r>
            <a:r>
              <a:rPr lang="en-US" altLang="zh-CN" sz="2000" dirty="0">
                <a:solidFill>
                  <a:srgbClr val="C00000"/>
                </a:solidFill>
              </a:rPr>
              <a:t>I/O</a:t>
            </a:r>
            <a:r>
              <a:rPr lang="zh-CN" altLang="en-US" sz="2000" dirty="0">
                <a:solidFill>
                  <a:srgbClr val="C00000"/>
                </a:solidFill>
              </a:rPr>
              <a:t>墙”问题</a:t>
            </a:r>
            <a:endParaRPr lang="en-US" altLang="zh-CN" sz="2000" dirty="0">
              <a:solidFill>
                <a:srgbClr val="C00000"/>
              </a:solidFill>
            </a:endParaRPr>
          </a:p>
          <a:p>
            <a:pPr marL="285750" indent="-285750">
              <a:buFont typeface="Arial" panose="020B0604020202020204" pitchFamily="34" charset="0"/>
              <a:buChar char="•"/>
            </a:pPr>
            <a:r>
              <a:rPr lang="zh-CN" altLang="en-US" sz="2000" dirty="0">
                <a:solidFill>
                  <a:srgbClr val="C00000"/>
                </a:solidFill>
              </a:rPr>
              <a:t>价格贵，门槛高</a:t>
            </a:r>
            <a:endParaRPr lang="en-US" altLang="zh-CN" sz="2000" dirty="0">
              <a:solidFill>
                <a:srgbClr val="C00000"/>
              </a:solidFill>
            </a:endParaRPr>
          </a:p>
          <a:p>
            <a:pPr marL="285750" indent="-285750">
              <a:buFont typeface="Arial" panose="020B0604020202020204" pitchFamily="34" charset="0"/>
              <a:buChar char="•"/>
            </a:pPr>
            <a:r>
              <a:rPr lang="zh-CN" altLang="en-US" sz="2000" dirty="0">
                <a:solidFill>
                  <a:srgbClr val="C00000"/>
                </a:solidFill>
              </a:rPr>
              <a:t>专业度高，易用性不足</a:t>
            </a:r>
          </a:p>
        </p:txBody>
      </p:sp>
      <p:pic>
        <p:nvPicPr>
          <p:cNvPr id="8" name="Picture 2">
            <a:extLst>
              <a:ext uri="{FF2B5EF4-FFF2-40B4-BE49-F238E27FC236}">
                <a16:creationId xmlns:a16="http://schemas.microsoft.com/office/drawing/2014/main" id="{FEF61910-2F34-4B56-92AE-869331E387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69" y="1793638"/>
            <a:ext cx="2813818" cy="1874864"/>
          </a:xfrm>
          <a:prstGeom prst="rect">
            <a:avLst/>
          </a:prstGeom>
        </p:spPr>
      </p:pic>
      <p:sp>
        <p:nvSpPr>
          <p:cNvPr id="9" name="文本框 5">
            <a:extLst>
              <a:ext uri="{FF2B5EF4-FFF2-40B4-BE49-F238E27FC236}">
                <a16:creationId xmlns:a16="http://schemas.microsoft.com/office/drawing/2014/main" id="{047792E6-B626-481D-A32F-8C75EF531602}"/>
              </a:ext>
            </a:extLst>
          </p:cNvPr>
          <p:cNvSpPr txBox="1"/>
          <p:nvPr/>
        </p:nvSpPr>
        <p:spPr>
          <a:xfrm>
            <a:off x="6200075" y="3977211"/>
            <a:ext cx="2417452" cy="2408352"/>
          </a:xfrm>
          <a:prstGeom prst="rect">
            <a:avLst/>
          </a:prstGeom>
          <a:noFill/>
        </p:spPr>
        <p:txBody>
          <a:bodyPr wrap="square" rtlCol="0">
            <a:spAutoFit/>
          </a:bodyPr>
          <a:lstStyle/>
          <a:p>
            <a:pPr algn="ctr"/>
            <a:r>
              <a:rPr lang="en-US" altLang="zh-CN" sz="2000" dirty="0">
                <a:solidFill>
                  <a:srgbClr val="002060"/>
                </a:solidFill>
              </a:rPr>
              <a:t>TPU</a:t>
            </a:r>
            <a:r>
              <a:rPr lang="zh-CN" altLang="en-US" sz="2000" dirty="0">
                <a:solidFill>
                  <a:srgbClr val="002060"/>
                </a:solidFill>
              </a:rPr>
              <a:t>云</a:t>
            </a:r>
            <a:endParaRPr lang="en-US" altLang="zh-CN" sz="2000" dirty="0">
              <a:solidFill>
                <a:srgbClr val="002060"/>
              </a:solidFill>
            </a:endParaRPr>
          </a:p>
          <a:p>
            <a:pPr algn="ctr"/>
            <a:endParaRPr lang="en-US" altLang="zh-CN" sz="1050" dirty="0">
              <a:solidFill>
                <a:srgbClr val="002060"/>
              </a:solidFill>
            </a:endParaRPr>
          </a:p>
          <a:p>
            <a:pPr marL="285750" indent="-285750">
              <a:buFont typeface="Arial" panose="020B0604020202020204" pitchFamily="34" charset="0"/>
              <a:buChar char="•"/>
            </a:pPr>
            <a:r>
              <a:rPr lang="zh-CN" altLang="en-US" sz="2000" dirty="0">
                <a:solidFill>
                  <a:srgbClr val="002060"/>
                </a:solidFill>
              </a:rPr>
              <a:t>按用付费，只能租赁，不能购买芯片</a:t>
            </a:r>
            <a:endParaRPr lang="en-US" altLang="zh-CN" sz="2000" dirty="0">
              <a:solidFill>
                <a:srgbClr val="002060"/>
              </a:solidFill>
            </a:endParaRPr>
          </a:p>
          <a:p>
            <a:pPr marL="285750" indent="-285750">
              <a:buFont typeface="Arial" panose="020B0604020202020204" pitchFamily="34" charset="0"/>
              <a:buChar char="•"/>
            </a:pPr>
            <a:r>
              <a:rPr lang="zh-CN" altLang="en-US" sz="2000" dirty="0">
                <a:solidFill>
                  <a:srgbClr val="C00000"/>
                </a:solidFill>
              </a:rPr>
              <a:t>国际上的领先技术，知识产权保护，无法购买</a:t>
            </a:r>
          </a:p>
        </p:txBody>
      </p:sp>
      <p:pic>
        <p:nvPicPr>
          <p:cNvPr id="10" name="Picture 4">
            <a:extLst>
              <a:ext uri="{FF2B5EF4-FFF2-40B4-BE49-F238E27FC236}">
                <a16:creationId xmlns:a16="http://schemas.microsoft.com/office/drawing/2014/main" id="{ABC157AD-E18A-49EE-84CD-D663585C7A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3000" y="1740492"/>
            <a:ext cx="3081728" cy="2071950"/>
          </a:xfrm>
          <a:prstGeom prst="rect">
            <a:avLst/>
          </a:prstGeom>
        </p:spPr>
      </p:pic>
    </p:spTree>
    <p:extLst>
      <p:ext uri="{BB962C8B-B14F-4D97-AF65-F5344CB8AC3E}">
        <p14:creationId xmlns:p14="http://schemas.microsoft.com/office/powerpoint/2010/main" val="1761717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19D52-3333-4757-B466-9E6B7CE223C6}"/>
              </a:ext>
            </a:extLst>
          </p:cNvPr>
          <p:cNvSpPr>
            <a:spLocks noGrp="1"/>
          </p:cNvSpPr>
          <p:nvPr>
            <p:ph type="title"/>
          </p:nvPr>
        </p:nvSpPr>
        <p:spPr/>
        <p:txBody>
          <a:bodyPr/>
          <a:lstStyle/>
          <a:p>
            <a:r>
              <a:rPr lang="zh-CN" altLang="en-US" dirty="0"/>
              <a:t>应对策略</a:t>
            </a:r>
          </a:p>
        </p:txBody>
      </p:sp>
      <p:sp>
        <p:nvSpPr>
          <p:cNvPr id="3" name="内容占位符 2">
            <a:extLst>
              <a:ext uri="{FF2B5EF4-FFF2-40B4-BE49-F238E27FC236}">
                <a16:creationId xmlns:a16="http://schemas.microsoft.com/office/drawing/2014/main" id="{39E13112-490A-44E3-9C73-458295EB186E}"/>
              </a:ext>
            </a:extLst>
          </p:cNvPr>
          <p:cNvSpPr>
            <a:spLocks noGrp="1"/>
          </p:cNvSpPr>
          <p:nvPr>
            <p:ph idx="1"/>
          </p:nvPr>
        </p:nvSpPr>
        <p:spPr>
          <a:xfrm>
            <a:off x="130026" y="922788"/>
            <a:ext cx="8883941" cy="5637402"/>
          </a:xfrm>
        </p:spPr>
        <p:txBody>
          <a:bodyPr/>
          <a:lstStyle/>
          <a:p>
            <a:r>
              <a:rPr lang="zh-CN" altLang="en-US" dirty="0"/>
              <a:t>工欲善其事，必先利其器，在计算基础设施层面如何解决上述问题？</a:t>
            </a:r>
            <a:endParaRPr lang="en-US" altLang="zh-CN" dirty="0"/>
          </a:p>
        </p:txBody>
      </p:sp>
      <p:sp>
        <p:nvSpPr>
          <p:cNvPr id="4" name="灯片编号占位符 3">
            <a:extLst>
              <a:ext uri="{FF2B5EF4-FFF2-40B4-BE49-F238E27FC236}">
                <a16:creationId xmlns:a16="http://schemas.microsoft.com/office/drawing/2014/main" id="{A71FD8E3-3902-4B07-8A2B-BF3DA77C4B49}"/>
              </a:ext>
            </a:extLst>
          </p:cNvPr>
          <p:cNvSpPr>
            <a:spLocks noGrp="1"/>
          </p:cNvSpPr>
          <p:nvPr>
            <p:ph type="sldNum" sz="quarter" idx="12"/>
          </p:nvPr>
        </p:nvSpPr>
        <p:spPr/>
        <p:txBody>
          <a:bodyPr/>
          <a:lstStyle/>
          <a:p>
            <a:fld id="{17F0B86A-3B10-4477-8AC6-12E7D7B5209B}" type="slidenum">
              <a:rPr lang="zh-CN" altLang="en-US" smtClean="0"/>
              <a:t>9</a:t>
            </a:fld>
            <a:endParaRPr lang="zh-CN" altLang="en-US"/>
          </a:p>
        </p:txBody>
      </p:sp>
      <p:sp>
        <p:nvSpPr>
          <p:cNvPr id="5" name="矩形: 圆角 4">
            <a:extLst>
              <a:ext uri="{FF2B5EF4-FFF2-40B4-BE49-F238E27FC236}">
                <a16:creationId xmlns:a16="http://schemas.microsoft.com/office/drawing/2014/main" id="{7F58AE67-A4F6-479F-B03F-BAD402578872}"/>
              </a:ext>
            </a:extLst>
          </p:cNvPr>
          <p:cNvSpPr/>
          <p:nvPr/>
        </p:nvSpPr>
        <p:spPr>
          <a:xfrm>
            <a:off x="622568" y="2301617"/>
            <a:ext cx="7898859" cy="15968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spcAft>
                <a:spcPts val="1200"/>
              </a:spcAft>
            </a:pPr>
            <a:r>
              <a:rPr lang="zh-CN" altLang="en-US" sz="2400" dirty="0">
                <a:solidFill>
                  <a:srgbClr val="002060"/>
                </a:solidFill>
              </a:rPr>
              <a:t>方法一：</a:t>
            </a:r>
            <a:r>
              <a:rPr lang="zh-CN" altLang="en-US" sz="2400" dirty="0">
                <a:solidFill>
                  <a:srgbClr val="C00000"/>
                </a:solidFill>
              </a:rPr>
              <a:t>整合优化</a:t>
            </a:r>
            <a:endParaRPr lang="en-US" altLang="zh-CN" sz="2400" dirty="0">
              <a:solidFill>
                <a:srgbClr val="C00000"/>
              </a:solidFill>
            </a:endParaRPr>
          </a:p>
          <a:p>
            <a:r>
              <a:rPr lang="zh-CN" altLang="en-US" sz="2400" dirty="0">
                <a:solidFill>
                  <a:srgbClr val="002060"/>
                </a:solidFill>
              </a:rPr>
              <a:t>　　基于原有架构进行优化，研究适合新一代人工智能的智能计算机系统。</a:t>
            </a:r>
          </a:p>
        </p:txBody>
      </p:sp>
      <p:sp>
        <p:nvSpPr>
          <p:cNvPr id="6" name="矩形: 圆角 5">
            <a:extLst>
              <a:ext uri="{FF2B5EF4-FFF2-40B4-BE49-F238E27FC236}">
                <a16:creationId xmlns:a16="http://schemas.microsoft.com/office/drawing/2014/main" id="{1B3F0C4A-7FD9-4EE3-8065-2E0B0A9C0C55}"/>
              </a:ext>
            </a:extLst>
          </p:cNvPr>
          <p:cNvSpPr/>
          <p:nvPr/>
        </p:nvSpPr>
        <p:spPr>
          <a:xfrm>
            <a:off x="622568" y="4586208"/>
            <a:ext cx="7898859" cy="15968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spcAft>
                <a:spcPts val="1200"/>
              </a:spcAft>
            </a:pPr>
            <a:r>
              <a:rPr lang="zh-CN" altLang="en-US" sz="2400" dirty="0">
                <a:solidFill>
                  <a:srgbClr val="002060"/>
                </a:solidFill>
              </a:rPr>
              <a:t>方法二：</a:t>
            </a:r>
            <a:r>
              <a:rPr lang="zh-CN" altLang="en-US" sz="2400" dirty="0">
                <a:solidFill>
                  <a:srgbClr val="C00000"/>
                </a:solidFill>
              </a:rPr>
              <a:t>另辟蹊径</a:t>
            </a:r>
            <a:endParaRPr lang="en-US" altLang="zh-CN" sz="2400" dirty="0">
              <a:solidFill>
                <a:srgbClr val="C00000"/>
              </a:solidFill>
            </a:endParaRPr>
          </a:p>
          <a:p>
            <a:r>
              <a:rPr lang="zh-CN" altLang="en-US" sz="2400" dirty="0">
                <a:solidFill>
                  <a:srgbClr val="002060"/>
                </a:solidFill>
              </a:rPr>
              <a:t>　　研究新的智能计算架构，并研发基于新型计算模型、体系架构、芯片器件的新型智能计算机系统。</a:t>
            </a:r>
          </a:p>
        </p:txBody>
      </p:sp>
    </p:spTree>
    <p:extLst>
      <p:ext uri="{BB962C8B-B14F-4D97-AF65-F5344CB8AC3E}">
        <p14:creationId xmlns:p14="http://schemas.microsoft.com/office/powerpoint/2010/main" val="3067019994"/>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白底灰边-Office2010风格" id="{A4FB97DD-19BC-49FC-8F3F-E7D8E49AC664}" vid="{03B40C34-2A24-480B-ADA3-2497218558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4311</TotalTime>
  <Words>6658</Words>
  <Application>Microsoft Macintosh PowerPoint</Application>
  <PresentationFormat>On-screen Show (4:3)</PresentationFormat>
  <Paragraphs>1029</Paragraphs>
  <Slides>69</Slides>
  <Notes>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1" baseType="lpstr">
      <vt:lpstr>DengXian</vt:lpstr>
      <vt:lpstr>DengXian</vt:lpstr>
      <vt:lpstr>微软雅黑</vt:lpstr>
      <vt:lpstr>黑体</vt:lpstr>
      <vt:lpstr>SimSun</vt:lpstr>
      <vt:lpstr>SimSun</vt:lpstr>
      <vt:lpstr>Arial</vt:lpstr>
      <vt:lpstr>Calibri</vt:lpstr>
      <vt:lpstr>Times New Roman</vt:lpstr>
      <vt:lpstr>Wingdings</vt:lpstr>
      <vt:lpstr>白底灰边-Office2010风格</vt:lpstr>
      <vt:lpstr>Visio</vt:lpstr>
      <vt:lpstr>新型智能计算机系统 论证报告</vt:lpstr>
      <vt:lpstr>PowerPoint Presentation</vt:lpstr>
      <vt:lpstr>项目背景</vt:lpstr>
      <vt:lpstr>项目背景</vt:lpstr>
      <vt:lpstr>问题与挑战</vt:lpstr>
      <vt:lpstr>问题与挑战</vt:lpstr>
      <vt:lpstr>问题与挑战</vt:lpstr>
      <vt:lpstr>问题与挑战</vt:lpstr>
      <vt:lpstr>应对策略</vt:lpstr>
      <vt:lpstr>项目目标</vt:lpstr>
      <vt:lpstr>任务分解与课题设置</vt:lpstr>
      <vt:lpstr>支撑之江实验室多个领域科学研究</vt:lpstr>
      <vt:lpstr>PowerPoint Presentation</vt:lpstr>
      <vt:lpstr>应用场景1：自然语言理解预处理模型</vt:lpstr>
      <vt:lpstr>应用场景1：自然语言理解预处理模型</vt:lpstr>
      <vt:lpstr>应用场景2：知识图谱关系推理模型</vt:lpstr>
      <vt:lpstr>应用场景2：知识图谱关系推理模型</vt:lpstr>
      <vt:lpstr>应用场景3：图挖掘分析模型</vt:lpstr>
      <vt:lpstr>应用场景3：图挖掘分析模型</vt:lpstr>
      <vt:lpstr>应用需求</vt:lpstr>
      <vt:lpstr>研究现状—高性能计算</vt:lpstr>
      <vt:lpstr>研究现状—高性能计算</vt:lpstr>
      <vt:lpstr>研究现状—计算</vt:lpstr>
      <vt:lpstr>研究现状—计算</vt:lpstr>
      <vt:lpstr>研究现状—存储</vt:lpstr>
      <vt:lpstr>研究现状—通信</vt:lpstr>
      <vt:lpstr>总体技术思路</vt:lpstr>
      <vt:lpstr>硬件体系架构</vt:lpstr>
      <vt:lpstr>研究内容总体框架</vt:lpstr>
      <vt:lpstr>主要研究内容</vt:lpstr>
      <vt:lpstr>主要研究内容</vt:lpstr>
      <vt:lpstr>技术路线—1、应用感知技术</vt:lpstr>
      <vt:lpstr>技术路线—2、XPU异构并行计算系统</vt:lpstr>
      <vt:lpstr>技术路线—2、XPU异构并行计算系统</vt:lpstr>
      <vt:lpstr>技术路线—2、XPU异构并行计算系统</vt:lpstr>
      <vt:lpstr>技术路线—2、XPU异构并行计算系统</vt:lpstr>
      <vt:lpstr>技术路线—3、异构深度多层存储系统</vt:lpstr>
      <vt:lpstr>技术路线—3、异构深度多层存储系统</vt:lpstr>
      <vt:lpstr>技术路线—3、异构深度多层存储系统</vt:lpstr>
      <vt:lpstr>技术路线—3、异构深度多层存储系统</vt:lpstr>
      <vt:lpstr>技术路线—3、异构深度多层存储系统</vt:lpstr>
      <vt:lpstr>技术路线—4、分布式机器学习中的通信加速技术</vt:lpstr>
      <vt:lpstr>技术路线—5、大规模系统的可扩展性技术</vt:lpstr>
      <vt:lpstr>技术路线—5、大规模系统的可扩展性技术</vt:lpstr>
      <vt:lpstr>技术路线—5、大规模系统的可扩展性技术</vt:lpstr>
      <vt:lpstr>技术路线—5、大规模系统的可扩展性技术</vt:lpstr>
      <vt:lpstr>技术路线—6、自适应资源管理和任务调度器</vt:lpstr>
      <vt:lpstr>技术路线—6、自适应资源管理和任务调度器</vt:lpstr>
      <vt:lpstr>技术路线—6、自适应资源管理和任务调度器</vt:lpstr>
      <vt:lpstr>创新点</vt:lpstr>
      <vt:lpstr>预期成果与指标</vt:lpstr>
      <vt:lpstr>智能计算机性能指标</vt:lpstr>
      <vt:lpstr>研究计划与里程碑</vt:lpstr>
      <vt:lpstr>PowerPoint Presentation</vt:lpstr>
      <vt:lpstr>项目团队—课题1：团队骨干</vt:lpstr>
      <vt:lpstr>课题团队—课题1：团队成员</vt:lpstr>
      <vt:lpstr>课题团队—课题1：招聘计划</vt:lpstr>
      <vt:lpstr>课题团队—课题1：招聘计划</vt:lpstr>
      <vt:lpstr>研究基础—并行计算</vt:lpstr>
      <vt:lpstr>研究基础—并行I/O系统</vt:lpstr>
      <vt:lpstr>研究基础—FPGA深度学习加速</vt:lpstr>
      <vt:lpstr>研究基础—大数据处理</vt:lpstr>
      <vt:lpstr>研究基础—大数据智能计算</vt:lpstr>
      <vt:lpstr>PowerPoint Presentation</vt:lpstr>
      <vt:lpstr>课题概算</vt:lpstr>
      <vt:lpstr>概算说明</vt:lpstr>
      <vt:lpstr>概算说明</vt:lpstr>
      <vt:lpstr>概算说明</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基于神经拟态与机器学习的 智能计算科学装置</dc:title>
  <dc:creator>吴晓凡</dc:creator>
  <cp:lastModifiedBy>shuibing he</cp:lastModifiedBy>
  <cp:revision>513</cp:revision>
  <dcterms:created xsi:type="dcterms:W3CDTF">2019-06-10T05:23:27Z</dcterms:created>
  <dcterms:modified xsi:type="dcterms:W3CDTF">2019-07-26T04:03:58Z</dcterms:modified>
</cp:coreProperties>
</file>